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36" r:id="rId2"/>
    <p:sldId id="257" r:id="rId3"/>
    <p:sldId id="294" r:id="rId4"/>
    <p:sldId id="298" r:id="rId5"/>
    <p:sldId id="297" r:id="rId6"/>
    <p:sldId id="299" r:id="rId7"/>
    <p:sldId id="301" r:id="rId8"/>
    <p:sldId id="304" r:id="rId9"/>
    <p:sldId id="306" r:id="rId10"/>
    <p:sldId id="300" r:id="rId11"/>
    <p:sldId id="307" r:id="rId12"/>
    <p:sldId id="309" r:id="rId13"/>
    <p:sldId id="311" r:id="rId14"/>
    <p:sldId id="312" r:id="rId15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9"/>
    <p:restoredTop sz="96405"/>
  </p:normalViewPr>
  <p:slideViewPr>
    <p:cSldViewPr snapToGrid="0">
      <p:cViewPr varScale="1">
        <p:scale>
          <a:sx n="128" d="100"/>
          <a:sy n="128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569E-B352-5F4B-81DE-4B7ACABEE61B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3BE60-634E-6B4C-8DF0-357D1D1871C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6018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7CFA-365E-242D-1D38-DF53755F1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6ADDC-8FAE-1AE2-A2F1-4CD28B7FE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E55F1-AA0D-20F4-ECD1-C852641A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04674-A68F-31DF-C9D8-64FFCF31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F86A-4210-7176-46B1-C9FE3396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6570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FB29-3998-9533-143F-6F5AC268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845CB-7276-B36C-0DE6-0390D504A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DDD14-2520-4612-E8C9-A245370D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2CEBF-7228-B398-0641-D5E34728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681F-4881-A07C-D0D1-204AF781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09237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9169C-E77E-5C66-C8C9-E50BA79FD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DBB85-8F81-3280-3A93-6C8273845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FFB61-8FE6-FC5C-43F5-2EADED1C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22228-0434-F805-5188-2E9D147B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EAA8-44FD-428E-4B03-19413068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8508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AFBA-02A7-1DAD-7250-C3943F60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BF9C-F09C-3CE4-D79D-BF671E932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33C1A-7644-3C99-1219-FD357A0F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DC4DC-8113-E4E8-C51E-0FC4215E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830F8-4F9A-8CBA-E1A8-5634309B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1465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AAAC-B0FE-46E0-CB80-A3F1BC77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226D0-7B47-E132-736F-E6964277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D1D11-185B-2DF6-6E29-F86796CB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658C-8335-EA8B-9581-F4502FB4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97F06-3E30-A9CD-0C16-96B356BB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2731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5B2C-0E40-F549-D625-1124F5B7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645EC-A762-A669-2007-2219DA8BD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BC7FC-EF0E-3959-6834-9620DCDC0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338C6-423A-53DB-38AF-FF06A18F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1E7A7-D0D2-7951-85AA-E01150C0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3A5A3-86BC-EDE2-F7A5-B71D7C6E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7968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2495-79CB-B4CA-4EFC-E8A48AFE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00A44-B2AE-B2BC-0633-8D2986A51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A95FF-BD4B-81BB-EA34-9C45B2D03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21E80-BB76-7D17-9C5E-D6028B893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EFB02-828F-2133-910B-2BAA9C1FC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6182E-6FCE-3FDF-440F-C611E352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603A9-BFA5-2D71-D399-141D25F0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BF226-2624-B231-1367-448B1433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0467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995D-ABAC-C7A2-882A-46F5867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803D3-1DBB-DD3B-90E6-8FE10E90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32C6A-DDA3-FA51-B430-1FF18D84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78D1D-B4DC-6CE5-8F02-143B2AE5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5242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D8F636-4FEC-45CF-299E-FE91C698A2FB}"/>
              </a:ext>
            </a:extLst>
          </p:cNvPr>
          <p:cNvSpPr/>
          <p:nvPr userDrawn="1"/>
        </p:nvSpPr>
        <p:spPr>
          <a:xfrm>
            <a:off x="1" y="5216"/>
            <a:ext cx="12191999" cy="862642"/>
          </a:xfrm>
          <a:prstGeom prst="rect">
            <a:avLst/>
          </a:prstGeom>
          <a:solidFill>
            <a:srgbClr val="F6F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C8CA1-9C01-11C1-FF24-9C2E99ACE815}"/>
              </a:ext>
            </a:extLst>
          </p:cNvPr>
          <p:cNvGrpSpPr/>
          <p:nvPr userDrawn="1"/>
        </p:nvGrpSpPr>
        <p:grpSpPr>
          <a:xfrm>
            <a:off x="0" y="-14068"/>
            <a:ext cx="12192000" cy="880455"/>
            <a:chOff x="0" y="0"/>
            <a:chExt cx="12192000" cy="8804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58F49C-95F2-8BB0-5DFD-0C28377BFEB2}"/>
                </a:ext>
              </a:extLst>
            </p:cNvPr>
            <p:cNvSpPr/>
            <p:nvPr/>
          </p:nvSpPr>
          <p:spPr>
            <a:xfrm>
              <a:off x="2240484" y="12790"/>
              <a:ext cx="9951515" cy="86264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  <a:alpha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B65D4FC-57A4-04AE-3797-34B467BD2ABE}"/>
                </a:ext>
              </a:extLst>
            </p:cNvPr>
            <p:cNvGrpSpPr/>
            <p:nvPr/>
          </p:nvGrpSpPr>
          <p:grpSpPr>
            <a:xfrm>
              <a:off x="0" y="0"/>
              <a:ext cx="12192000" cy="880455"/>
              <a:chOff x="0" y="-2521"/>
              <a:chExt cx="12192000" cy="88045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4C70840-9C80-5452-A949-0D0CB4548BBD}"/>
                  </a:ext>
                </a:extLst>
              </p:cNvPr>
              <p:cNvGrpSpPr/>
              <p:nvPr/>
            </p:nvGrpSpPr>
            <p:grpSpPr>
              <a:xfrm>
                <a:off x="0" y="11547"/>
                <a:ext cx="1416405" cy="866387"/>
                <a:chOff x="0" y="17941"/>
                <a:chExt cx="1416405" cy="866387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59F059C-1E71-68FB-BD5A-63F04FF805AC}"/>
                    </a:ext>
                  </a:extLst>
                </p:cNvPr>
                <p:cNvSpPr/>
                <p:nvPr/>
              </p:nvSpPr>
              <p:spPr>
                <a:xfrm>
                  <a:off x="0" y="17941"/>
                  <a:ext cx="1416405" cy="866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" name="Picture 29" descr="ecgs_logo.pdf">
                  <a:extLst>
                    <a:ext uri="{FF2B5EF4-FFF2-40B4-BE49-F238E27FC236}">
                      <a16:creationId xmlns:a16="http://schemas.microsoft.com/office/drawing/2014/main" id="{D7DB1740-9EF5-CD61-DE5C-A94E5EB96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14" y="92312"/>
                  <a:ext cx="750252" cy="754799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776AEAB-673A-5C1B-C53B-F7E33C7CA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40716" y="69163"/>
                  <a:ext cx="359052" cy="79436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C06FFB3-271D-7BBE-9E09-FEBC7F3050FA}"/>
                  </a:ext>
                </a:extLst>
              </p:cNvPr>
              <p:cNvGrpSpPr/>
              <p:nvPr/>
            </p:nvGrpSpPr>
            <p:grpSpPr>
              <a:xfrm>
                <a:off x="10775595" y="-2521"/>
                <a:ext cx="1416405" cy="875432"/>
                <a:chOff x="10775595" y="-2521"/>
                <a:chExt cx="1416405" cy="87543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4310269-A78C-0C2C-CB17-314C418084AC}"/>
                    </a:ext>
                  </a:extLst>
                </p:cNvPr>
                <p:cNvSpPr/>
                <p:nvPr/>
              </p:nvSpPr>
              <p:spPr>
                <a:xfrm>
                  <a:off x="10775595" y="-2521"/>
                  <a:ext cx="1416405" cy="8754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" name="Picture 2" descr="Image result for centre spatial de liège">
                  <a:extLst>
                    <a:ext uri="{FF2B5EF4-FFF2-40B4-BE49-F238E27FC236}">
                      <a16:creationId xmlns:a16="http://schemas.microsoft.com/office/drawing/2014/main" id="{06549F67-B942-0F81-DE2D-B5530A1538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8898" y="116413"/>
                  <a:ext cx="431314" cy="242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4">
                  <a:extLst>
                    <a:ext uri="{FF2B5EF4-FFF2-40B4-BE49-F238E27FC236}">
                      <a16:creationId xmlns:a16="http://schemas.microsoft.com/office/drawing/2014/main" id="{A0DDD4DE-3E90-AB02-1D80-0A0568F041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951179" y="436293"/>
                  <a:ext cx="1174675" cy="301980"/>
                </a:xfrm>
                <a:prstGeom prst="rect">
                  <a:avLst/>
                </a:prstGeom>
                <a:solidFill>
                  <a:schemeClr val="bg1">
                    <a:alpha val="32000"/>
                  </a:schemeClr>
                </a:solidFill>
                <a:ln>
                  <a:noFill/>
                </a:ln>
                <a:effectLst/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ACFE7C44-0194-62D9-7AB7-4FE352F561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48278" y="57180"/>
                  <a:ext cx="850620" cy="3611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737088-D904-99B6-9848-C55CF0D4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6432" y="212798"/>
              <a:ext cx="765810" cy="475615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D764C62-B2AB-BF34-B9BB-AF8AA5466262}"/>
              </a:ext>
            </a:extLst>
          </p:cNvPr>
          <p:cNvSpPr/>
          <p:nvPr userDrawn="1"/>
        </p:nvSpPr>
        <p:spPr>
          <a:xfrm>
            <a:off x="0" y="6397767"/>
            <a:ext cx="12192000" cy="45181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1F18B9-9170-DADD-B913-8FCA4A62B91D}"/>
              </a:ext>
            </a:extLst>
          </p:cNvPr>
          <p:cNvSpPr/>
          <p:nvPr userDrawn="1"/>
        </p:nvSpPr>
        <p:spPr>
          <a:xfrm>
            <a:off x="144164" y="6497543"/>
            <a:ext cx="3049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To crunch the SAR and </a:t>
            </a:r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InSAR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 mass processing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FD636E-A5C1-245E-6588-03A71F6BC965}"/>
              </a:ext>
            </a:extLst>
          </p:cNvPr>
          <p:cNvSpPr/>
          <p:nvPr userDrawn="1"/>
        </p:nvSpPr>
        <p:spPr>
          <a:xfrm>
            <a:off x="10989110" y="6462067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ndo@ecgs.lu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9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1CD-3C55-4A5A-1E28-749865F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63DA6-7E56-D32B-C7FE-BF71B6DA0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606A1-BC1A-2B40-02CC-84433204B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8AE72-850C-D1FF-9136-BAF909BD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958D5-6270-55D6-4BD2-DE7353A5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AC58F-4A22-CB38-9405-B33FC757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99493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C8C2-0D07-DC4B-6FC0-128F3FAA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18344-3971-FDE9-9FBD-4B06FB8D1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854B2-0CD4-2B1D-064B-6400F233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27B4-9931-6B6A-A3AA-6670E98A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D77FF-2A09-EBDD-D5CC-C8E0EC05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59C91-BE74-BC9C-12A7-36655D01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2605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E9166-D0DF-D19F-8354-03C10122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0FE3F-6AD7-986E-9524-D3B51B340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8E80F-4052-D5D1-D479-BF3A4FB7C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12735-BB93-0040-A398-391B61AAF891}" type="datetimeFigureOut">
              <a:rPr lang="en-LU" smtClean="0"/>
              <a:t>15/07/2024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C3E4-5F25-1997-82F7-5FCEDC0CB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2DC9-9DCC-9936-07C0-E2D7826CC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78274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17/06/relationships/model3d" Target="../media/model3d1.glb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917566" y="1702203"/>
            <a:ext cx="9610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 err="1">
                <a:solidFill>
                  <a:srgbClr val="FF0000"/>
                </a:solidFill>
              </a:rPr>
              <a:t>AMSTer</a:t>
            </a:r>
            <a:r>
              <a:rPr lang="en-GB" sz="3200" b="1" dirty="0"/>
              <a:t> : 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SAR &amp; </a:t>
            </a:r>
            <a:r>
              <a:rPr lang="en-GB" sz="3200" b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InSAR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utomated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ass processing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oftware for Multidimensional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ime s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ies</a:t>
            </a:r>
          </a:p>
          <a:p>
            <a:pPr algn="ctr"/>
            <a:endParaRPr lang="en-LU" sz="32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19EFB-FB67-B88C-8E5B-FFFF5BFA1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A90A08-900C-90CB-074A-936C7F7F2F14}"/>
              </a:ext>
            </a:extLst>
          </p:cNvPr>
          <p:cNvSpPr txBox="1"/>
          <p:nvPr/>
        </p:nvSpPr>
        <p:spPr>
          <a:xfrm>
            <a:off x="1732251" y="3174624"/>
            <a:ext cx="7981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Nicolas d’Oreye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1,2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Dominique Derauw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3,4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Sergey Samsonov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</a:p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Delphine Smittarello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Maxime Jaspard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Gilles Celli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988198-8069-BCA0-32F5-D8017AAF4841}"/>
              </a:ext>
            </a:extLst>
          </p:cNvPr>
          <p:cNvSpPr txBox="1"/>
          <p:nvPr/>
        </p:nvSpPr>
        <p:spPr>
          <a:xfrm>
            <a:off x="5041701" y="4009759"/>
            <a:ext cx="20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0070C0"/>
                </a:solidFill>
              </a:rPr>
              <a:t>ndo@ecgs.lu</a:t>
            </a:r>
            <a:endParaRPr lang="en-GB" dirty="0">
              <a:solidFill>
                <a:srgbClr val="0070C0"/>
              </a:solidFill>
            </a:endParaRPr>
          </a:p>
          <a:p>
            <a:pPr algn="ctr"/>
            <a:r>
              <a:rPr lang="en-GB" dirty="0" err="1">
                <a:solidFill>
                  <a:srgbClr val="0070C0"/>
                </a:solidFill>
              </a:rPr>
              <a:t>amster@ecgs.lu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84EA3D16-C0F5-3232-8933-CAC34B1B4675}"/>
              </a:ext>
            </a:extLst>
          </p:cNvPr>
          <p:cNvSpPr txBox="1"/>
          <p:nvPr/>
        </p:nvSpPr>
        <p:spPr>
          <a:xfrm>
            <a:off x="2569232" y="5055978"/>
            <a:ext cx="9294018" cy="102879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1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European Centre </a:t>
            </a:r>
            <a:r>
              <a:rPr lang="en-US" sz="1200" i="1" dirty="0">
                <a:effectLst/>
                <a:ea typeface="Times New Roman" panose="02020603050405020304" pitchFamily="18" charset="0"/>
              </a:rPr>
              <a:t>for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 Geodynamics and Seismology (ECGS),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2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National Museum of Natural History (NMNH),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3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Centre Spatial de Liège (CSL), Avenue du Pré Aily, B-4031 Angleur, Belgium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4 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SAREOS, 1 Rue des Violettes, 4557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Fraiture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,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Belgium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 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algn="ctr">
              <a:tabLst>
                <a:tab pos="90170" algn="l"/>
              </a:tabLst>
            </a:pPr>
            <a:r>
              <a:rPr lang="en-US" sz="1200" dirty="0">
                <a:effectLst/>
                <a:ea typeface="Times New Roman" panose="02020603050405020304" pitchFamily="18" charset="0"/>
              </a:rPr>
              <a:t>5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Canada Centre for Mapping and Earth Observation, Natural Resources Canada (NRCAN), 560 Rochester Street, Ottawa, ON K1A 0E4, Canada</a:t>
            </a:r>
            <a:endParaRPr lang="en-LU" sz="12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2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Amplitude Time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A58DB-92E4-2C60-5F98-B54DDC9823ED}"/>
              </a:ext>
            </a:extLst>
          </p:cNvPr>
          <p:cNvSpPr txBox="1"/>
          <p:nvPr/>
        </p:nvSpPr>
        <p:spPr>
          <a:xfrm>
            <a:off x="200971" y="1029907"/>
            <a:ext cx="69150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Why amplitude (coherence) time series ? </a:t>
            </a:r>
          </a:p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Only the amplitude in Slant Range + gif animation tagged with date</a:t>
            </a:r>
            <a:endParaRPr lang="en-GB" sz="1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b="1" dirty="0"/>
              <a:t>Amplitude and Coherence maps in slant range and geographical </a:t>
            </a:r>
            <a:r>
              <a:rPr lang="en-GB" b="1" dirty="0" err="1"/>
              <a:t>coord</a:t>
            </a:r>
            <a:r>
              <a:rPr lang="en-GB" b="1" dirty="0"/>
              <a:t>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/>
              <a:t>MultiLaunch_Ampli_Coh.sh</a:t>
            </a:r>
            <a:endParaRPr lang="en-GB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GB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1E013-FA54-DB23-7685-5A085FF83FC6}"/>
              </a:ext>
            </a:extLst>
          </p:cNvPr>
          <p:cNvSpPr txBox="1"/>
          <p:nvPr/>
        </p:nvSpPr>
        <p:spPr>
          <a:xfrm>
            <a:off x="669313" y="2456799"/>
            <a:ext cx="1086715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Unlike </a:t>
            </a:r>
            <a:r>
              <a:rPr lang="en-LU" sz="1600" b="1" i="1" dirty="0"/>
              <a:t>ALL2GIF.sh</a:t>
            </a:r>
            <a:r>
              <a:rPr lang="en-LU" sz="1600" dirty="0"/>
              <a:t>, which computes all the images with the Glo</a:t>
            </a:r>
            <a:r>
              <a:rPr lang="en-GB" sz="1600" dirty="0" err="1"/>
              <a:t>ba</a:t>
            </a:r>
            <a:r>
              <a:rPr lang="en-LU" sz="1600" dirty="0"/>
              <a:t>l Primary (Super Master), the script </a:t>
            </a:r>
            <a:r>
              <a:rPr lang="nl-BE" sz="1600" dirty="0"/>
              <a:t>will run a series of </a:t>
            </a:r>
            <a:r>
              <a:rPr lang="nl-BE" sz="1600" b="1" i="1" dirty="0"/>
              <a:t>SinglePair.sh </a:t>
            </a:r>
            <a:r>
              <a:rPr lang="en-US" sz="1600" dirty="0"/>
              <a:t>using a list of pairs </a:t>
            </a:r>
            <a:r>
              <a:rPr lang="nl-BE" sz="1600" dirty="0"/>
              <a:t>(several list formats are possible – </a:t>
            </a:r>
            <a:r>
              <a:rPr lang="nl-BE" sz="1600" dirty="0">
                <a:solidFill>
                  <a:srgbClr val="FF0000"/>
                </a:solidFill>
              </a:rPr>
              <a:t>see manual §3.5</a:t>
            </a:r>
            <a:r>
              <a:rPr lang="nl-BE" sz="1600" dirty="0"/>
              <a:t>)</a:t>
            </a:r>
            <a:br>
              <a:rPr lang="nl-BE" sz="1600" b="1" i="1" dirty="0"/>
            </a:br>
            <a:endParaRPr lang="nl-BE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compute </a:t>
            </a:r>
            <a:r>
              <a:rPr lang="nl-BE" sz="1600" b="1" u="sng" dirty="0"/>
              <a:t>amplitude</a:t>
            </a:r>
            <a:r>
              <a:rPr lang="nl-BE" sz="1600" dirty="0"/>
              <a:t> and (masked or unmasked) </a:t>
            </a:r>
            <a:r>
              <a:rPr lang="nl-BE" sz="1600" b="1" u="sng" dirty="0"/>
              <a:t>coherence</a:t>
            </a:r>
            <a:r>
              <a:rPr lang="nl-BE" sz="1600" dirty="0"/>
              <a:t> images in </a:t>
            </a:r>
            <a:r>
              <a:rPr lang="nl-BE" sz="1600" b="1" u="sng" dirty="0"/>
              <a:t>slant range</a:t>
            </a:r>
            <a:r>
              <a:rPr lang="nl-BE" sz="1600" dirty="0"/>
              <a:t> and in </a:t>
            </a:r>
            <a:r>
              <a:rPr lang="nl-BE" sz="1600" u="sng" dirty="0"/>
              <a:t>geographical coordinates </a:t>
            </a:r>
            <a:br>
              <a:rPr lang="nl-BE" sz="1600" u="sng" dirty="0"/>
            </a:br>
            <a:r>
              <a:rPr lang="nl-BE" sz="1600" dirty="0"/>
              <a:t>It will create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Amplitude images as Real32 binary matrix (+ ascii header) in radar geometry, stored in </a:t>
            </a:r>
            <a:br>
              <a:rPr lang="nl-BE" sz="1600" dirty="0"/>
            </a:br>
            <a:r>
              <a:rPr lang="nl-BE" sz="1600" dirty="0"/>
              <a:t>	</a:t>
            </a:r>
            <a:r>
              <a:rPr lang="en-US" sz="1600" dirty="0">
                <a:solidFill>
                  <a:srgbClr val="00B050"/>
                </a:solidFill>
              </a:rPr>
              <a:t>_ALL_COH_SLANTRG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>
                <a:solidFill>
                  <a:srgbClr val="00B050"/>
                </a:solidFill>
              </a:rPr>
              <a:t>_ALL_AMPLI_SLANTRG </a:t>
            </a:r>
            <a:r>
              <a:rPr lang="en-US" sz="1600" dirty="0"/>
              <a:t>(and/or </a:t>
            </a:r>
            <a:r>
              <a:rPr lang="en-US" sz="1600" dirty="0">
                <a:solidFill>
                  <a:srgbClr val="00B050"/>
                </a:solidFill>
              </a:rPr>
              <a:t>_ALL_AMPLI_SIGMA_SLANTRG </a:t>
            </a:r>
            <a:r>
              <a:rPr lang="en-US" sz="1600" dirty="0"/>
              <a:t>for S1 IW)</a:t>
            </a:r>
            <a:endParaRPr lang="nl-BE" sz="1600" dirty="0"/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Amplitude images as Real32 binary matrix (+ ascii header) in radar geometry , stored in </a:t>
            </a:r>
            <a:br>
              <a:rPr lang="nl-BE" sz="1600" dirty="0"/>
            </a:br>
            <a:r>
              <a:rPr lang="nl-BE" sz="1600" dirty="0"/>
              <a:t>	</a:t>
            </a:r>
            <a:r>
              <a:rPr lang="en-US" sz="1600" dirty="0">
                <a:solidFill>
                  <a:srgbClr val="00B050"/>
                </a:solidFill>
              </a:rPr>
              <a:t>_ALL_COH_GEOC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dirty="0">
                <a:solidFill>
                  <a:srgbClr val="00B050"/>
                </a:solidFill>
              </a:rPr>
              <a:t>_ALL_AMPLI_GEOC </a:t>
            </a:r>
            <a:r>
              <a:rPr lang="en-US" sz="1600" dirty="0"/>
              <a:t>(or </a:t>
            </a:r>
            <a:r>
              <a:rPr lang="en-US" sz="1600" dirty="0">
                <a:solidFill>
                  <a:srgbClr val="00B050"/>
                </a:solidFill>
              </a:rPr>
              <a:t>_ALL_AMPLI_SIGMA_GEOC </a:t>
            </a:r>
            <a:r>
              <a:rPr lang="en-US" sz="1600" dirty="0"/>
              <a:t>for S1 IW)</a:t>
            </a:r>
          </a:p>
          <a:p>
            <a:pPr lvl="1">
              <a:spcAft>
                <a:spcPts val="600"/>
              </a:spcAft>
            </a:pPr>
            <a:endParaRPr lang="en-LU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See </a:t>
            </a:r>
            <a:r>
              <a:rPr lang="nl-BE" sz="1600" dirty="0">
                <a:solidFill>
                  <a:srgbClr val="FF0000"/>
                </a:solidFill>
              </a:rPr>
              <a:t>manual §3.5</a:t>
            </a:r>
            <a:r>
              <a:rPr lang="nl-BE" sz="1600" dirty="0"/>
              <a:t> for syntax etc… </a:t>
            </a:r>
          </a:p>
        </p:txBody>
      </p:sp>
    </p:spTree>
    <p:extLst>
      <p:ext uri="{BB962C8B-B14F-4D97-AF65-F5344CB8AC3E}">
        <p14:creationId xmlns:p14="http://schemas.microsoft.com/office/powerpoint/2010/main" val="380489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Amplitude Time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A58DB-92E4-2C60-5F98-B54DDC9823ED}"/>
              </a:ext>
            </a:extLst>
          </p:cNvPr>
          <p:cNvSpPr txBox="1"/>
          <p:nvPr/>
        </p:nvSpPr>
        <p:spPr>
          <a:xfrm>
            <a:off x="200971" y="1029907"/>
            <a:ext cx="685091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Why amplitude (coherence) time series ? </a:t>
            </a:r>
          </a:p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Only the amplitude in Slant Range + gif animation tagged with date</a:t>
            </a:r>
          </a:p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Amplitude and Coherence maps in slant range and geographical 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</a:rPr>
              <a:t>coord</a:t>
            </a:r>
            <a:endParaRPr lang="en-GB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b="1" dirty="0"/>
              <a:t>Other scripts: </a:t>
            </a:r>
          </a:p>
          <a:p>
            <a:endParaRPr lang="en-GB" sz="1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For only one amplitude image: </a:t>
            </a:r>
            <a:r>
              <a:rPr lang="en-GB" b="1" dirty="0" err="1"/>
              <a:t>MakeAmpliPlotSingleImg.sh</a:t>
            </a:r>
            <a:r>
              <a:rPr lang="en-GB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E45F0-0D88-53A6-9705-55A3847403FB}"/>
              </a:ext>
            </a:extLst>
          </p:cNvPr>
          <p:cNvSpPr txBox="1"/>
          <p:nvPr/>
        </p:nvSpPr>
        <p:spPr>
          <a:xfrm>
            <a:off x="1047397" y="2832106"/>
            <a:ext cx="10867158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b="1" i="1" dirty="0" err="1">
                <a:effectLst/>
                <a:ea typeface="Times New Roman" panose="02020603050405020304" pitchFamily="18" charset="0"/>
              </a:rPr>
              <a:t>MakeAmpliPlotSingleImg.sh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allows to create an amplitude images for only one image, e.g.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ea typeface="Times New Roman" panose="02020603050405020304" pitchFamily="18" charset="0"/>
              </a:rPr>
              <a:t>if only one image is available (no pair possible),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ea typeface="Times New Roman" panose="02020603050405020304" pitchFamily="18" charset="0"/>
              </a:rPr>
              <a:t>if no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coregistration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on a </a:t>
            </a:r>
            <a:r>
              <a:rPr lang="en-LU" sz="1600" dirty="0"/>
              <a:t>Glo</a:t>
            </a:r>
            <a:r>
              <a:rPr lang="en-GB" sz="1600" dirty="0" err="1"/>
              <a:t>ba</a:t>
            </a:r>
            <a:r>
              <a:rPr lang="en-LU" sz="1600" dirty="0"/>
              <a:t>l Primary (Super Master)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is required, or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ea typeface="Times New Roman" panose="02020603050405020304" pitchFamily="18" charset="0"/>
              </a:rPr>
              <a:t>if speed is important, as it skips all processes other than what is needed to just compute the amplitude.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16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>
                <a:effectLst/>
              </a:rPr>
              <a:t> It requires a slightly different </a:t>
            </a:r>
            <a:r>
              <a:rPr lang="en-LU" sz="1600" dirty="0">
                <a:solidFill>
                  <a:srgbClr val="0070C0"/>
                </a:solidFill>
                <a:effectLst/>
              </a:rPr>
              <a:t>LaunchMTparameter.txt</a:t>
            </a:r>
            <a:r>
              <a:rPr lang="en-LU" sz="1600" dirty="0">
                <a:effectLst/>
              </a:rPr>
              <a:t>. See template in </a:t>
            </a:r>
            <a:r>
              <a:rPr lang="en-GB" sz="1600" dirty="0">
                <a:solidFill>
                  <a:srgbClr val="0070C0"/>
                </a:solidFill>
                <a:effectLst/>
              </a:rPr>
              <a:t>___V20220719_LaunchParamAmpli.txt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See </a:t>
            </a:r>
            <a:r>
              <a:rPr lang="en-GB" sz="1600" dirty="0">
                <a:solidFill>
                  <a:srgbClr val="FF0000"/>
                </a:solidFill>
              </a:rPr>
              <a:t>manual § 3.6 </a:t>
            </a:r>
            <a:r>
              <a:rPr lang="en-GB" sz="1600" dirty="0"/>
              <a:t>for more information 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415498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Amplitude Time Series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767434-58FB-0846-BE44-6E5A4B309631}"/>
              </a:ext>
            </a:extLst>
          </p:cNvPr>
          <p:cNvGrpSpPr/>
          <p:nvPr/>
        </p:nvGrpSpPr>
        <p:grpSpPr>
          <a:xfrm>
            <a:off x="0" y="18960"/>
            <a:ext cx="12192000" cy="875432"/>
            <a:chOff x="0" y="-2521"/>
            <a:chExt cx="12192000" cy="87543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6BA871B-2EF1-5B42-BCB1-94D4D68A4C00}"/>
                </a:ext>
              </a:extLst>
            </p:cNvPr>
            <p:cNvGrpSpPr/>
            <p:nvPr/>
          </p:nvGrpSpPr>
          <p:grpSpPr>
            <a:xfrm>
              <a:off x="0" y="-2521"/>
              <a:ext cx="1416405" cy="866387"/>
              <a:chOff x="0" y="3873"/>
              <a:chExt cx="1416405" cy="86638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AA0C415-28BE-C945-953E-E07DB2D7BABD}"/>
                  </a:ext>
                </a:extLst>
              </p:cNvPr>
              <p:cNvSpPr/>
              <p:nvPr/>
            </p:nvSpPr>
            <p:spPr>
              <a:xfrm>
                <a:off x="0" y="3873"/>
                <a:ext cx="1416405" cy="8663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ecgs_logo.pdf">
                <a:extLst>
                  <a:ext uri="{FF2B5EF4-FFF2-40B4-BE49-F238E27FC236}">
                    <a16:creationId xmlns:a16="http://schemas.microsoft.com/office/drawing/2014/main" id="{56FBC27F-F272-7449-9E06-30E9E9C89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14" y="92312"/>
                <a:ext cx="750252" cy="75479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AD6E343-CCDB-2C47-908A-5EB2B0B4C6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0716" y="69163"/>
                <a:ext cx="359052" cy="79436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3594157-3FF3-CD4A-80DD-68ECD4FF0727}"/>
                </a:ext>
              </a:extLst>
            </p:cNvPr>
            <p:cNvGrpSpPr/>
            <p:nvPr/>
          </p:nvGrpSpPr>
          <p:grpSpPr>
            <a:xfrm>
              <a:off x="10775595" y="-2521"/>
              <a:ext cx="1416405" cy="875432"/>
              <a:chOff x="10775595" y="-2521"/>
              <a:chExt cx="1416405" cy="87543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3ABFC5-BCAE-7847-8128-C37413E476FD}"/>
                  </a:ext>
                </a:extLst>
              </p:cNvPr>
              <p:cNvSpPr/>
              <p:nvPr/>
            </p:nvSpPr>
            <p:spPr>
              <a:xfrm>
                <a:off x="10775595" y="-2521"/>
                <a:ext cx="1416405" cy="875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2" descr="Image result for centre spatial de liège">
                <a:extLst>
                  <a:ext uri="{FF2B5EF4-FFF2-40B4-BE49-F238E27FC236}">
                    <a16:creationId xmlns:a16="http://schemas.microsoft.com/office/drawing/2014/main" id="{7878D97B-71F8-1948-A7FD-890AB51828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8898" y="116413"/>
                <a:ext cx="431314" cy="2427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C56CBB20-AEE9-D742-B2BF-B30715C67D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951179" y="436293"/>
                <a:ext cx="1174675" cy="301980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>
                <a:noFill/>
              </a:ln>
              <a:effectLst/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AD24134-4BFF-E344-B7CD-7DFA5722E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48278" y="57180"/>
                <a:ext cx="850620" cy="361186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5BA58DB-92E4-2C60-5F98-B54DDC9823ED}"/>
              </a:ext>
            </a:extLst>
          </p:cNvPr>
          <p:cNvSpPr txBox="1"/>
          <p:nvPr/>
        </p:nvSpPr>
        <p:spPr>
          <a:xfrm>
            <a:off x="200971" y="1029907"/>
            <a:ext cx="685091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Why amplitude (coherence) time series ? </a:t>
            </a:r>
          </a:p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Only the amplitude in Slant Range + gif animation tagged with date</a:t>
            </a:r>
          </a:p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Amplitude and Coherence maps in slant range and geographical 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</a:rPr>
              <a:t>coord</a:t>
            </a:r>
            <a:endParaRPr lang="en-GB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b="1" dirty="0"/>
              <a:t>Other scripts: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For only one amplitude image: </a:t>
            </a:r>
            <a:r>
              <a:rPr lang="en-US" b="1" i="1" dirty="0" err="1">
                <a:solidFill>
                  <a:schemeClr val="bg1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MakeAmpliPlotSingleImg.sh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dirty="0">
              <a:solidFill>
                <a:schemeClr val="bg1">
                  <a:lumMod val="75000"/>
                </a:schemeClr>
              </a:solidFill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For time series of other products: </a:t>
            </a:r>
            <a:r>
              <a:rPr lang="en-GB" b="1" i="1" dirty="0"/>
              <a:t>AllProd2GIF.sh</a:t>
            </a:r>
            <a:endParaRPr lang="en-US" dirty="0">
              <a:ea typeface="Times New Roman" panose="02020603050405020304" pitchFamily="18" charset="0"/>
            </a:endParaRPr>
          </a:p>
          <a:p>
            <a:endParaRPr lang="en-GB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5DB6C-AE51-5A15-3321-A6FC13AE4E73}"/>
              </a:ext>
            </a:extLst>
          </p:cNvPr>
          <p:cNvSpPr txBox="1"/>
          <p:nvPr/>
        </p:nvSpPr>
        <p:spPr>
          <a:xfrm>
            <a:off x="1299768" y="3043144"/>
            <a:ext cx="10867158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b="1" i="1" dirty="0">
                <a:effectLst/>
                <a:ea typeface="Times New Roman" panose="02020603050405020304" pitchFamily="18" charset="0"/>
              </a:rPr>
              <a:t>AllProd2GIF.sh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allows to create a gif animation with the </a:t>
            </a:r>
            <a:r>
              <a:rPr lang="en-US" sz="1600" b="1" u="sng" dirty="0">
                <a:effectLst/>
                <a:ea typeface="Times New Roman" panose="02020603050405020304" pitchFamily="18" charset="0"/>
              </a:rPr>
              <a:t>geocoded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product: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ea typeface="Times New Roman" panose="02020603050405020304" pitchFamily="18" charset="0"/>
              </a:rPr>
              <a:t>Cohere</a:t>
            </a:r>
            <a:r>
              <a:rPr lang="en-US" sz="1600" dirty="0">
                <a:ea typeface="Times New Roman" panose="02020603050405020304" pitchFamily="18" charset="0"/>
              </a:rPr>
              <a:t>nce maps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ea typeface="Times New Roman" panose="02020603050405020304" pitchFamily="18" charset="0"/>
              </a:rPr>
              <a:t>Residua</a:t>
            </a:r>
            <a:r>
              <a:rPr lang="en-US" sz="1600" dirty="0">
                <a:ea typeface="Times New Roman" panose="02020603050405020304" pitchFamily="18" charset="0"/>
              </a:rPr>
              <a:t>l interferograms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ea typeface="Times New Roman" panose="02020603050405020304" pitchFamily="18" charset="0"/>
              </a:rPr>
              <a:t>Deformation maps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Times New Roman" panose="02020603050405020304" pitchFamily="18" charset="0"/>
              </a:rPr>
              <a:t>Amplitude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</a:rPr>
              <a:t>from all the pairs in the current directory. 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/>
              <a:t>See </a:t>
            </a:r>
            <a:r>
              <a:rPr lang="en-GB" sz="1600" dirty="0">
                <a:solidFill>
                  <a:srgbClr val="FF0000"/>
                </a:solidFill>
              </a:rPr>
              <a:t>script </a:t>
            </a:r>
            <a:r>
              <a:rPr lang="en-GB" sz="1600" dirty="0"/>
              <a:t>for more information 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423914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Amplitude Time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A58DB-92E4-2C60-5F98-B54DDC9823ED}"/>
              </a:ext>
            </a:extLst>
          </p:cNvPr>
          <p:cNvSpPr txBox="1"/>
          <p:nvPr/>
        </p:nvSpPr>
        <p:spPr>
          <a:xfrm>
            <a:off x="200971" y="1029907"/>
            <a:ext cx="685091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Why amplitude (coherence) time series ? </a:t>
            </a:r>
          </a:p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Only the amplitude in Slant Range + gif animation tagged with date</a:t>
            </a:r>
          </a:p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Amplitude and Coherence maps in slant range and geographical 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</a:rPr>
              <a:t>coord</a:t>
            </a:r>
            <a:endParaRPr lang="en-GB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b="1" dirty="0"/>
              <a:t>Other scripts: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For only one amplitude image: </a:t>
            </a:r>
            <a:r>
              <a:rPr lang="en-US" b="1" i="1" dirty="0" err="1">
                <a:solidFill>
                  <a:schemeClr val="bg1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MakeAmpliPlotSingleImg.sh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dirty="0">
              <a:solidFill>
                <a:schemeClr val="bg1">
                  <a:lumMod val="75000"/>
                </a:schemeClr>
              </a:solidFill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For time series of other products: </a:t>
            </a:r>
            <a:r>
              <a:rPr lang="en-GB" b="1" i="1" dirty="0">
                <a:solidFill>
                  <a:schemeClr val="bg1">
                    <a:lumMod val="75000"/>
                  </a:schemeClr>
                </a:solidFill>
              </a:rPr>
              <a:t>AllProd2GIF.sh</a:t>
            </a:r>
            <a:endParaRPr lang="en-US" dirty="0">
              <a:solidFill>
                <a:schemeClr val="bg1">
                  <a:lumMod val="75000"/>
                </a:schemeClr>
              </a:solidFill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RGB composition:</a:t>
            </a:r>
          </a:p>
          <a:p>
            <a:endParaRPr lang="en-GB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B6856-71F6-ABA7-31B1-D59034B9AA32}"/>
              </a:ext>
            </a:extLst>
          </p:cNvPr>
          <p:cNvSpPr txBox="1"/>
          <p:nvPr/>
        </p:nvSpPr>
        <p:spPr>
          <a:xfrm>
            <a:off x="5953903" y="3642880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GB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EA128-B296-2929-6964-20F7BCF23A7A}"/>
              </a:ext>
            </a:extLst>
          </p:cNvPr>
          <p:cNvSpPr txBox="1"/>
          <p:nvPr/>
        </p:nvSpPr>
        <p:spPr>
          <a:xfrm>
            <a:off x="1416405" y="3552724"/>
            <a:ext cx="101325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b="1" i="1" dirty="0" err="1">
                <a:effectLst/>
                <a:ea typeface="Times New Roman" panose="02020603050405020304" pitchFamily="18" charset="0"/>
              </a:rPr>
              <a:t>AmpAmpAmp.sh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allows to create a </a:t>
            </a:r>
            <a:r>
              <a:rPr lang="nl-BE" sz="1600" dirty="0">
                <a:effectLst/>
                <a:ea typeface="Times New Roman" panose="02020603050405020304" pitchFamily="18" charset="0"/>
              </a:rPr>
              <a:t>RGB composition by combining 2 amplitude maps (amp1 amp2 amp2) using Fiji. </a:t>
            </a:r>
            <a:br>
              <a:rPr lang="nl-BE" sz="1600" dirty="0">
                <a:effectLst/>
                <a:ea typeface="Times New Roman" panose="02020603050405020304" pitchFamily="18" charset="0"/>
              </a:rPr>
            </a:br>
            <a:r>
              <a:rPr lang="nl-BE" sz="1600" dirty="0">
                <a:effectLst/>
                <a:ea typeface="Times New Roman" panose="02020603050405020304" pitchFamily="18" charset="0"/>
              </a:rPr>
              <a:t>It requires amplitude images in ENVI format. 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endParaRPr lang="nl-BE" sz="1600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effectLst/>
                <a:ea typeface="Times New Roman" panose="02020603050405020304" pitchFamily="18" charset="0"/>
              </a:rPr>
              <a:t>AmpAmpCoh.sh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allows to create a </a:t>
            </a:r>
            <a:r>
              <a:rPr lang="nl-BE" sz="1600" dirty="0">
                <a:effectLst/>
                <a:ea typeface="Times New Roman" panose="02020603050405020304" pitchFamily="18" charset="0"/>
              </a:rPr>
              <a:t>RGB composition by combining 2 amplitude maps and a coherence image </a:t>
            </a:r>
            <a:br>
              <a:rPr lang="nl-BE" sz="1600" dirty="0">
                <a:effectLst/>
                <a:ea typeface="Times New Roman" panose="02020603050405020304" pitchFamily="18" charset="0"/>
              </a:rPr>
            </a:br>
            <a:r>
              <a:rPr lang="nl-BE" sz="1600" dirty="0">
                <a:effectLst/>
                <a:ea typeface="Times New Roman" panose="02020603050405020304" pitchFamily="18" charset="0"/>
              </a:rPr>
              <a:t>(amp1 amp2 coh) using Fiji. </a:t>
            </a:r>
            <a:br>
              <a:rPr lang="nl-BE" sz="1600" dirty="0">
                <a:effectLst/>
                <a:ea typeface="Times New Roman" panose="02020603050405020304" pitchFamily="18" charset="0"/>
              </a:rPr>
            </a:br>
            <a:r>
              <a:rPr lang="nl-BE" sz="1600" dirty="0">
                <a:effectLst/>
                <a:ea typeface="Times New Roman" panose="02020603050405020304" pitchFamily="18" charset="0"/>
              </a:rPr>
              <a:t>It requires amplitude images in ENVI format. 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endParaRPr lang="nl-BE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These are useful tools to track changes occuring between images such as flooding, lava flows emplacements etc...</a:t>
            </a:r>
          </a:p>
        </p:txBody>
      </p:sp>
    </p:spTree>
    <p:extLst>
      <p:ext uri="{BB962C8B-B14F-4D97-AF65-F5344CB8AC3E}">
        <p14:creationId xmlns:p14="http://schemas.microsoft.com/office/powerpoint/2010/main" val="278824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Amplitude Time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241567" y="960889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/>
              <a:t>Plan:</a:t>
            </a:r>
            <a:endParaRPr lang="en-LU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501219" y="1087057"/>
            <a:ext cx="691503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Why amplitude (coherence) time series ? </a:t>
            </a:r>
          </a:p>
          <a:p>
            <a:endParaRPr lang="en-GB" b="1" dirty="0"/>
          </a:p>
          <a:p>
            <a:r>
              <a:rPr lang="en-GB" b="1" dirty="0"/>
              <a:t>Only the amplitude in Slant Range + gif animation tagged with date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ALL2GIF.sh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Corner offset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Pixel shape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Warning : hard coded 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How geocode results </a:t>
            </a:r>
          </a:p>
          <a:p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Amplitude and Coherence maps in slant range and geographical </a:t>
            </a:r>
            <a:r>
              <a:rPr lang="en-GB" b="1" dirty="0" err="1"/>
              <a:t>coord</a:t>
            </a:r>
            <a:r>
              <a:rPr lang="en-GB" b="1" dirty="0"/>
              <a:t>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MultiLaunch_Ampli_Coh.sh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Other scripts: </a:t>
            </a:r>
          </a:p>
          <a:p>
            <a:endParaRPr lang="en-GB" sz="1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For only one amplitude image: </a:t>
            </a:r>
            <a:r>
              <a:rPr lang="en-US" b="1" i="1" dirty="0" err="1">
                <a:solidFill>
                  <a:schemeClr val="bg1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MakeAmpliPlotSingleImg.sh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dirty="0">
              <a:solidFill>
                <a:schemeClr val="bg1">
                  <a:lumMod val="75000"/>
                </a:schemeClr>
              </a:solidFill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For time series of other products: </a:t>
            </a:r>
            <a:r>
              <a:rPr lang="en-GB" b="1" i="1" dirty="0">
                <a:solidFill>
                  <a:schemeClr val="bg1">
                    <a:lumMod val="75000"/>
                  </a:schemeClr>
                </a:solidFill>
              </a:rPr>
              <a:t>AllProd2GIF.sh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RGB composition:</a:t>
            </a:r>
          </a:p>
          <a:p>
            <a:endParaRPr lang="en-GB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3657B-AEB7-8CFF-6524-493B30490FBF}"/>
              </a:ext>
            </a:extLst>
          </p:cNvPr>
          <p:cNvSpPr txBox="1"/>
          <p:nvPr/>
        </p:nvSpPr>
        <p:spPr>
          <a:xfrm rot="20048326">
            <a:off x="6084445" y="2582135"/>
            <a:ext cx="2480166" cy="70788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LU" sz="4000" dirty="0">
                <a:solidFill>
                  <a:srgbClr val="C00000"/>
                </a:solidFill>
              </a:rPr>
              <a:t> - DONE ! - </a:t>
            </a:r>
          </a:p>
        </p:txBody>
      </p:sp>
    </p:spTree>
    <p:extLst>
      <p:ext uri="{BB962C8B-B14F-4D97-AF65-F5344CB8AC3E}">
        <p14:creationId xmlns:p14="http://schemas.microsoft.com/office/powerpoint/2010/main" val="294530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4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Summer School in </a:t>
            </a:r>
            <a:r>
              <a:rPr lang="en-GB" sz="2400" b="1" i="0" u="none" strike="noStrike" err="1">
                <a:solidFill>
                  <a:schemeClr val="bg1"/>
                </a:solidFill>
                <a:effectLst/>
                <a:latin typeface="Helvetica" pitchFamily="2" charset="0"/>
              </a:rPr>
              <a:t>InSAR</a:t>
            </a:r>
            <a:r>
              <a:rPr lang="en-GB" sz="24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, time series processing and deformation modelling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5BE3B-A14B-E818-44E2-CE9A986831EC}"/>
              </a:ext>
            </a:extLst>
          </p:cNvPr>
          <p:cNvSpPr txBox="1"/>
          <p:nvPr/>
        </p:nvSpPr>
        <p:spPr>
          <a:xfrm>
            <a:off x="4877783" y="4269461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70C0"/>
                </a:solidFill>
              </a:rPr>
              <a:t>Nicolas d’Oreye </a:t>
            </a:r>
            <a:endParaRPr lang="en-LU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708202" y="2595161"/>
            <a:ext cx="10340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/>
              <a:t>Amplitude time series </a:t>
            </a:r>
          </a:p>
          <a:p>
            <a:pPr algn="ctr"/>
            <a:endParaRPr lang="en-GB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8FB1A-45D2-2716-EFD8-6C34B567F2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4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84135C-A715-9C76-9C33-A26EB14BEE61}"/>
              </a:ext>
            </a:extLst>
          </p:cNvPr>
          <p:cNvGrpSpPr/>
          <p:nvPr/>
        </p:nvGrpSpPr>
        <p:grpSpPr>
          <a:xfrm>
            <a:off x="1570744" y="1184791"/>
            <a:ext cx="9704448" cy="3968195"/>
            <a:chOff x="1570744" y="1184791"/>
            <a:chExt cx="9704448" cy="39681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40994F4-5234-62D8-35A8-C2D0F83DDA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70744" y="1184791"/>
              <a:ext cx="9702844" cy="3968195"/>
              <a:chOff x="391743" y="625202"/>
              <a:chExt cx="12082848" cy="494155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F233180-AD15-E8D7-2C03-6679956AE28E}"/>
                  </a:ext>
                </a:extLst>
              </p:cNvPr>
              <p:cNvSpPr/>
              <p:nvPr/>
            </p:nvSpPr>
            <p:spPr>
              <a:xfrm>
                <a:off x="1723234" y="1193750"/>
                <a:ext cx="26434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Interferometric processing</a:t>
                </a:r>
              </a:p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(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AMSTer</a:t>
                </a:r>
                <a:r>
                  <a:rPr lang="en-US" sz="1200" dirty="0">
                    <a:solidFill>
                      <a:srgbClr val="C00000"/>
                    </a:solidFill>
                  </a:rPr>
                  <a:t> Engine)</a:t>
                </a:r>
              </a:p>
            </p:txBody>
          </p:sp>
          <p:sp>
            <p:nvSpPr>
              <p:cNvPr id="67" name="Right Arrow 66">
                <a:extLst>
                  <a:ext uri="{FF2B5EF4-FFF2-40B4-BE49-F238E27FC236}">
                    <a16:creationId xmlns:a16="http://schemas.microsoft.com/office/drawing/2014/main" id="{05F1445B-D96E-9289-4DE6-6D0801844E80}"/>
                  </a:ext>
                </a:extLst>
              </p:cNvPr>
              <p:cNvSpPr/>
              <p:nvPr/>
            </p:nvSpPr>
            <p:spPr>
              <a:xfrm>
                <a:off x="4621368" y="3776521"/>
                <a:ext cx="1362769" cy="22893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Picture 6" descr="Download, symbol Free Icon of Justicon">
                <a:extLst>
                  <a:ext uri="{FF2B5EF4-FFF2-40B4-BE49-F238E27FC236}">
                    <a16:creationId xmlns:a16="http://schemas.microsoft.com/office/drawing/2014/main" id="{BFAC6BDB-585D-F004-8540-F0EB04969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975" y="1162345"/>
                <a:ext cx="691135" cy="691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7AF5D7F-95AC-ECEF-48C5-1DBC62825C61}"/>
                  </a:ext>
                </a:extLst>
              </p:cNvPr>
              <p:cNvSpPr txBox="1"/>
              <p:nvPr/>
            </p:nvSpPr>
            <p:spPr>
              <a:xfrm>
                <a:off x="10192841" y="795252"/>
                <a:ext cx="1239242" cy="344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 Web Page(s)</a:t>
                </a:r>
                <a:endParaRPr lang="x-none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FC056B-DC8D-D15D-5728-8C1576324034}"/>
                  </a:ext>
                </a:extLst>
              </p:cNvPr>
              <p:cNvSpPr txBox="1"/>
              <p:nvPr/>
            </p:nvSpPr>
            <p:spPr>
              <a:xfrm>
                <a:off x="391743" y="625202"/>
                <a:ext cx="1093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Sat. image </a:t>
                </a:r>
              </a:p>
              <a:p>
                <a:r>
                  <a:rPr lang="en-US" sz="1200">
                    <a:solidFill>
                      <a:srgbClr val="C00000"/>
                    </a:solidFill>
                  </a:rPr>
                  <a:t>Download</a:t>
                </a:r>
                <a:endParaRPr lang="en-LU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71" name="Bent Up Arrow 70">
                <a:extLst>
                  <a:ext uri="{FF2B5EF4-FFF2-40B4-BE49-F238E27FC236}">
                    <a16:creationId xmlns:a16="http://schemas.microsoft.com/office/drawing/2014/main" id="{4FFE9695-EC82-F6B2-6197-9C5C6B72F3EC}"/>
                  </a:ext>
                </a:extLst>
              </p:cNvPr>
              <p:cNvSpPr/>
              <p:nvPr/>
            </p:nvSpPr>
            <p:spPr>
              <a:xfrm rot="5400000">
                <a:off x="908157" y="2008847"/>
                <a:ext cx="482545" cy="505805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4D0BD41F-046A-E9E2-6ED0-92CA8EA4F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00023" y="1827686"/>
                <a:ext cx="1006757" cy="1212135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FF79828-74AE-6688-9B2D-554A73D8B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29759" y="1813556"/>
                <a:ext cx="1251730" cy="1324824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F31C2A74-1F3F-165E-2BC3-91C266AAB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93733" y="3019261"/>
                <a:ext cx="1306288" cy="1324557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67D88D7-D6E4-506F-E6D0-9479501DA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81704" y="3133182"/>
                <a:ext cx="1349196" cy="1396043"/>
              </a:xfrm>
              <a:prstGeom prst="rect">
                <a:avLst/>
              </a:prstGeom>
            </p:spPr>
          </p:pic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54BC4F9-E5D2-6B59-EF89-E3DB1C5F1CF3}"/>
                  </a:ext>
                </a:extLst>
              </p:cNvPr>
              <p:cNvSpPr/>
              <p:nvPr/>
            </p:nvSpPr>
            <p:spPr>
              <a:xfrm>
                <a:off x="5690902" y="2641993"/>
                <a:ext cx="3093290" cy="574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Time Series processing</a:t>
                </a:r>
              </a:p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(MSBAS)</a:t>
                </a:r>
              </a:p>
            </p:txBody>
          </p:sp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id="{8A44EADA-F0DC-8E14-31CD-F5CACFD94577}"/>
                  </a:ext>
                </a:extLst>
              </p:cNvPr>
              <p:cNvSpPr/>
              <p:nvPr/>
            </p:nvSpPr>
            <p:spPr>
              <a:xfrm>
                <a:off x="8612684" y="3817786"/>
                <a:ext cx="529619" cy="27051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0A2B96B8-8E57-565E-28F4-DE49665686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70400" y="2722969"/>
                <a:ext cx="3004191" cy="2826461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6B7AF127-966C-0763-1E4C-2A4FBEF0B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96410" y="3210653"/>
                <a:ext cx="1236922" cy="132482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A7B1218-8A42-E213-4F41-93569B190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83982" y="3607460"/>
                <a:ext cx="686857" cy="885381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C76F1C-875C-6EE8-A939-42560073E75D}"/>
                  </a:ext>
                </a:extLst>
              </p:cNvPr>
              <p:cNvSpPr txBox="1"/>
              <p:nvPr/>
            </p:nvSpPr>
            <p:spPr>
              <a:xfrm>
                <a:off x="1757144" y="2677577"/>
                <a:ext cx="687093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Ampli.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8F4BADB-3436-A330-CAD6-AD90311937D7}"/>
                  </a:ext>
                </a:extLst>
              </p:cNvPr>
              <p:cNvSpPr txBox="1"/>
              <p:nvPr/>
            </p:nvSpPr>
            <p:spPr>
              <a:xfrm>
                <a:off x="3246840" y="2798316"/>
                <a:ext cx="551352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Coh.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CABF796-D461-0DDA-9A22-D9C7B0E1C4F6}"/>
                  </a:ext>
                </a:extLst>
              </p:cNvPr>
              <p:cNvSpPr txBox="1"/>
              <p:nvPr/>
            </p:nvSpPr>
            <p:spPr>
              <a:xfrm>
                <a:off x="1763995" y="4047034"/>
                <a:ext cx="671124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Interf.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3F9126F-8DEB-B335-3C64-EEA60F45A652}"/>
                  </a:ext>
                </a:extLst>
              </p:cNvPr>
              <p:cNvSpPr txBox="1"/>
              <p:nvPr/>
            </p:nvSpPr>
            <p:spPr>
              <a:xfrm>
                <a:off x="3318378" y="4223323"/>
                <a:ext cx="615230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Defo.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5060784-F1F4-42F4-17F0-2C0CC099FF7C}"/>
                  </a:ext>
                </a:extLst>
              </p:cNvPr>
              <p:cNvSpPr txBox="1"/>
              <p:nvPr/>
            </p:nvSpPr>
            <p:spPr>
              <a:xfrm>
                <a:off x="5967383" y="4153710"/>
                <a:ext cx="878728" cy="53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Cumul. </a:t>
                </a:r>
                <a:br>
                  <a:rPr lang="en-LU" sz="1100"/>
                </a:br>
                <a:r>
                  <a:rPr lang="en-LU" sz="1100"/>
                  <a:t>       defo.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9BEA1F0-B5F5-A1D7-CA23-87C4A37270BD}"/>
                  </a:ext>
                </a:extLst>
              </p:cNvPr>
              <p:cNvSpPr txBox="1"/>
              <p:nvPr/>
            </p:nvSpPr>
            <p:spPr>
              <a:xfrm>
                <a:off x="7503965" y="3378776"/>
                <a:ext cx="112026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Mean Veloc.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F42AFFA-3156-9593-ADB8-20D3CBEABBD2}"/>
                  </a:ext>
                </a:extLst>
              </p:cNvPr>
              <p:cNvSpPr txBox="1"/>
              <p:nvPr/>
            </p:nvSpPr>
            <p:spPr>
              <a:xfrm>
                <a:off x="5914305" y="5240971"/>
                <a:ext cx="103642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Time series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25CDD24B-C8E2-A5A8-7CD0-60A171728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0733" y="4549810"/>
                <a:ext cx="1604834" cy="1016942"/>
              </a:xfrm>
              <a:prstGeom prst="rect">
                <a:avLst/>
              </a:prstGeom>
            </p:spPr>
          </p:pic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A7DE58F-AD12-6538-C997-42991B5B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1144" y="1928972"/>
              <a:ext cx="2414048" cy="939116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69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err="1">
                <a:solidFill>
                  <a:schemeClr val="bg1"/>
                </a:solidFill>
                <a:effectLst/>
                <a:latin typeface="Helvetica" pitchFamily="2" charset="0"/>
              </a:rPr>
              <a:t>MasTer</a:t>
            </a: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 Toolbox</a:t>
            </a:r>
            <a:endParaRPr lang="en-GB" sz="2800" b="1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8E34EC-49F4-5F97-AFB4-A4F68BC913F8}"/>
              </a:ext>
            </a:extLst>
          </p:cNvPr>
          <p:cNvSpPr txBox="1"/>
          <p:nvPr/>
        </p:nvSpPr>
        <p:spPr>
          <a:xfrm>
            <a:off x="1658023" y="548829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G. Celli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609BAE-E59C-FF98-B2C0-174BDDD4C447}"/>
              </a:ext>
            </a:extLst>
          </p:cNvPr>
          <p:cNvSpPr txBox="1"/>
          <p:nvPr/>
        </p:nvSpPr>
        <p:spPr>
          <a:xfrm>
            <a:off x="3096482" y="5471374"/>
            <a:ext cx="11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D. Derauw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D0FB3-E7A2-E6B7-F060-23DEF5D72DFE}"/>
              </a:ext>
            </a:extLst>
          </p:cNvPr>
          <p:cNvSpPr txBox="1"/>
          <p:nvPr/>
        </p:nvSpPr>
        <p:spPr>
          <a:xfrm>
            <a:off x="6534417" y="5417565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S. Samsonov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E1ECCF-7ECE-65C9-9AEA-48B0C284F0CC}"/>
              </a:ext>
            </a:extLst>
          </p:cNvPr>
          <p:cNvSpPr txBox="1"/>
          <p:nvPr/>
        </p:nvSpPr>
        <p:spPr>
          <a:xfrm>
            <a:off x="9377491" y="5467752"/>
            <a:ext cx="136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/>
              <a:t>M. Jaspard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D6CE02-99AD-868F-B278-834D791A88DA}"/>
              </a:ext>
            </a:extLst>
          </p:cNvPr>
          <p:cNvSpPr txBox="1"/>
          <p:nvPr/>
        </p:nvSpPr>
        <p:spPr>
          <a:xfrm>
            <a:off x="4600006" y="601993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N. d’Oreye &amp; D. Smittarello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BAD985DE-1B85-051C-EC93-6A8C2464F865}"/>
              </a:ext>
            </a:extLst>
          </p:cNvPr>
          <p:cNvSpPr/>
          <p:nvPr/>
        </p:nvSpPr>
        <p:spPr>
          <a:xfrm rot="16200000">
            <a:off x="1961484" y="4923420"/>
            <a:ext cx="209955" cy="993052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0BA6B904-128A-7C76-B263-C19ED4702F1E}"/>
              </a:ext>
            </a:extLst>
          </p:cNvPr>
          <p:cNvSpPr/>
          <p:nvPr/>
        </p:nvSpPr>
        <p:spPr>
          <a:xfrm rot="16200000">
            <a:off x="3698178" y="4315579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2A3C29D8-3200-1B26-BC65-E648730FF5E2}"/>
              </a:ext>
            </a:extLst>
          </p:cNvPr>
          <p:cNvSpPr/>
          <p:nvPr/>
        </p:nvSpPr>
        <p:spPr>
          <a:xfrm rot="16200000">
            <a:off x="6994287" y="4276594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A503F9D-85BD-7B19-A043-8D88D28CF03F}"/>
              </a:ext>
            </a:extLst>
          </p:cNvPr>
          <p:cNvSpPr/>
          <p:nvPr/>
        </p:nvSpPr>
        <p:spPr>
          <a:xfrm rot="16200000">
            <a:off x="9920847" y="4308807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711A9FE-C2D6-C43F-08F9-47BA0A9D06C8}"/>
              </a:ext>
            </a:extLst>
          </p:cNvPr>
          <p:cNvSpPr/>
          <p:nvPr/>
        </p:nvSpPr>
        <p:spPr>
          <a:xfrm rot="16200000">
            <a:off x="6294486" y="999647"/>
            <a:ext cx="176080" cy="9850957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92AA34-20B6-9D4D-4A08-3CD92A81EB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244" y="1212610"/>
            <a:ext cx="1332753" cy="133275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2366F6A-B816-1A51-5939-C29C277F6CDC}"/>
              </a:ext>
            </a:extLst>
          </p:cNvPr>
          <p:cNvSpPr/>
          <p:nvPr/>
        </p:nvSpPr>
        <p:spPr>
          <a:xfrm rot="17338157">
            <a:off x="4615687" y="3124229"/>
            <a:ext cx="1237995" cy="2003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2A0B90-C969-18B1-9D85-CD0658F0909B}"/>
              </a:ext>
            </a:extLst>
          </p:cNvPr>
          <p:cNvSpPr txBox="1"/>
          <p:nvPr/>
        </p:nvSpPr>
        <p:spPr>
          <a:xfrm>
            <a:off x="5252446" y="3498885"/>
            <a:ext cx="51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Defo.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AA48CE-F247-AB2C-E918-76CAB8086977}"/>
              </a:ext>
            </a:extLst>
          </p:cNvPr>
          <p:cNvSpPr txBox="1"/>
          <p:nvPr/>
        </p:nvSpPr>
        <p:spPr>
          <a:xfrm rot="17422703">
            <a:off x="4800911" y="30542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Ampli.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A16526-72C4-8514-03E8-61946311956F}"/>
              </a:ext>
            </a:extLst>
          </p:cNvPr>
          <p:cNvGrpSpPr/>
          <p:nvPr/>
        </p:nvGrpSpPr>
        <p:grpSpPr>
          <a:xfrm>
            <a:off x="6904370" y="2085712"/>
            <a:ext cx="396303" cy="695741"/>
            <a:chOff x="7030300" y="2074221"/>
            <a:chExt cx="396303" cy="695741"/>
          </a:xfrm>
        </p:grpSpPr>
        <p:sp>
          <p:nvSpPr>
            <p:cNvPr id="56" name="Bent Up Arrow 55">
              <a:extLst>
                <a:ext uri="{FF2B5EF4-FFF2-40B4-BE49-F238E27FC236}">
                  <a16:creationId xmlns:a16="http://schemas.microsoft.com/office/drawing/2014/main" id="{1C77D4A3-A2E3-26EF-71AF-CCE6FC6578BF}"/>
                </a:ext>
              </a:extLst>
            </p:cNvPr>
            <p:cNvSpPr/>
            <p:nvPr/>
          </p:nvSpPr>
          <p:spPr>
            <a:xfrm rot="10800000" flipH="1">
              <a:off x="7030300" y="2118709"/>
              <a:ext cx="396303" cy="65125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B5BD943-3F4D-C231-94AC-E46A8FD67931}"/>
                </a:ext>
              </a:extLst>
            </p:cNvPr>
            <p:cNvSpPr/>
            <p:nvPr/>
          </p:nvSpPr>
          <p:spPr>
            <a:xfrm>
              <a:off x="7225325" y="2484903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BA0D006-EAA6-8CBA-5E75-E86669E3AC37}"/>
                </a:ext>
              </a:extLst>
            </p:cNvPr>
            <p:cNvSpPr/>
            <p:nvPr/>
          </p:nvSpPr>
          <p:spPr>
            <a:xfrm>
              <a:off x="7225325" y="2292419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03F99-3D58-4818-F931-AC1C07873334}"/>
                </a:ext>
              </a:extLst>
            </p:cNvPr>
            <p:cNvSpPr/>
            <p:nvPr/>
          </p:nvSpPr>
          <p:spPr>
            <a:xfrm rot="5400000">
              <a:off x="7083373" y="2138456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 descr="Magnifying Glass">
                <a:extLst>
                  <a:ext uri="{FF2B5EF4-FFF2-40B4-BE49-F238E27FC236}">
                    <a16:creationId xmlns:a16="http://schemas.microsoft.com/office/drawing/2014/main" id="{0F98CC91-EFE5-3E1D-4588-14CBE53F46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4601240"/>
                  </p:ext>
                </p:extLst>
              </p:nvPr>
            </p:nvGraphicFramePr>
            <p:xfrm rot="8750215">
              <a:off x="433945" y="1409583"/>
              <a:ext cx="8050964" cy="3578363"/>
            </p:xfrm>
            <a:graphic>
              <a:graphicData uri="http://schemas.microsoft.com/office/drawing/2017/model3d">
                <am3d:model3d r:embed="rId13">
                  <am3d:spPr>
                    <a:xfrm rot="8750215">
                      <a:off x="0" y="0"/>
                      <a:ext cx="8050964" cy="3578363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0899" ay="-375674" az="-3619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9455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 descr="Magnifying Glass">
                <a:extLst>
                  <a:ext uri="{FF2B5EF4-FFF2-40B4-BE49-F238E27FC236}">
                    <a16:creationId xmlns:a16="http://schemas.microsoft.com/office/drawing/2014/main" id="{0F98CC91-EFE5-3E1D-4588-14CBE53F46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8750215">
                <a:off x="433945" y="1409583"/>
                <a:ext cx="8050964" cy="3578363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C87271E-26DD-6476-1785-C7B098BA5760}"/>
              </a:ext>
            </a:extLst>
          </p:cNvPr>
          <p:cNvSpPr txBox="1"/>
          <p:nvPr/>
        </p:nvSpPr>
        <p:spPr>
          <a:xfrm rot="19582837">
            <a:off x="852680" y="4119782"/>
            <a:ext cx="3371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FF00"/>
                </a:solidFill>
              </a:rPr>
              <a:t>ALL2GIF.sh</a:t>
            </a:r>
          </a:p>
          <a:p>
            <a:pPr algn="ctr"/>
            <a:r>
              <a:rPr lang="en-GB" sz="1600" dirty="0" err="1">
                <a:solidFill>
                  <a:srgbClr val="FFFF00"/>
                </a:solidFill>
              </a:rPr>
              <a:t>MultiLunch_Ampli_Coh.sh</a:t>
            </a:r>
            <a:endParaRPr lang="en-LU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89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Amplitude Time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241567" y="960889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/>
              <a:t>Plan:</a:t>
            </a:r>
            <a:endParaRPr lang="en-LU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501219" y="1087057"/>
            <a:ext cx="691503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Why amplitude (coherence) time series ? </a:t>
            </a:r>
          </a:p>
          <a:p>
            <a:endParaRPr lang="en-GB" b="1" dirty="0"/>
          </a:p>
          <a:p>
            <a:r>
              <a:rPr lang="en-GB" b="1" dirty="0"/>
              <a:t>Only the amplitude in Slant Range + gif animation tagged with date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ALL2GIF.sh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Corner offset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Pixel shape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Warning : hard coded 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How geocode results </a:t>
            </a:r>
          </a:p>
          <a:p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Amplitude and Coherence maps in slant range and geographical </a:t>
            </a:r>
            <a:r>
              <a:rPr lang="en-GB" b="1" dirty="0" err="1"/>
              <a:t>coord</a:t>
            </a:r>
            <a:r>
              <a:rPr lang="en-GB" b="1" dirty="0"/>
              <a:t>:</a:t>
            </a:r>
          </a:p>
          <a:p>
            <a:endParaRPr lang="en-GB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MultiLaunch_Ampli_Coh.sh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0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/>
              <a:t>Other scripts: </a:t>
            </a:r>
          </a:p>
          <a:p>
            <a:endParaRPr lang="en-GB" sz="1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For only one amplitude image: </a:t>
            </a:r>
            <a:r>
              <a:rPr lang="en-US" b="1" i="1" dirty="0" err="1">
                <a:solidFill>
                  <a:schemeClr val="bg1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MakeAmpliPlotSingleImg.sh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dirty="0">
              <a:solidFill>
                <a:schemeClr val="bg1">
                  <a:lumMod val="75000"/>
                </a:schemeClr>
              </a:solidFill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For time series of other products: </a:t>
            </a:r>
            <a:r>
              <a:rPr lang="en-GB" b="1" i="1" dirty="0">
                <a:solidFill>
                  <a:schemeClr val="bg1">
                    <a:lumMod val="75000"/>
                  </a:schemeClr>
                </a:solidFill>
              </a:rPr>
              <a:t>AllProd2GIF.sh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RGB composition:</a:t>
            </a:r>
          </a:p>
          <a:p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406561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Amplitude Time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A58DB-92E4-2C60-5F98-B54DDC9823ED}"/>
              </a:ext>
            </a:extLst>
          </p:cNvPr>
          <p:cNvSpPr txBox="1"/>
          <p:nvPr/>
        </p:nvSpPr>
        <p:spPr>
          <a:xfrm>
            <a:off x="200971" y="1029907"/>
            <a:ext cx="4862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Why amplitude (and/or coherence) time series ? </a:t>
            </a:r>
          </a:p>
          <a:p>
            <a:endParaRPr lang="en-GB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7E4E4-0F8A-9EF5-882E-D4019AB53DE7}"/>
              </a:ext>
            </a:extLst>
          </p:cNvPr>
          <p:cNvSpPr txBox="1"/>
          <p:nvPr/>
        </p:nvSpPr>
        <p:spPr>
          <a:xfrm>
            <a:off x="1962150" y="2133600"/>
            <a:ext cx="392177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LU" dirty="0"/>
              <a:t>Geomorphological changes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LU" dirty="0"/>
              <a:t>Wild fires </a:t>
            </a:r>
            <a:r>
              <a:rPr lang="en-LU"/>
              <a:t>or inundations</a:t>
            </a:r>
            <a:endParaRPr lang="en-LU" dirty="0"/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GB" dirty="0"/>
              <a:t>L</a:t>
            </a:r>
            <a:r>
              <a:rPr lang="en-LU" dirty="0"/>
              <a:t>and cover changes 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GB" dirty="0"/>
              <a:t>H</a:t>
            </a:r>
            <a:r>
              <a:rPr lang="en-LU" dirty="0"/>
              <a:t>eight measurements from shadows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GB" dirty="0"/>
              <a:t>P</a:t>
            </a:r>
            <a:r>
              <a:rPr lang="en-LU" dirty="0"/>
              <a:t>ixel tracking  </a:t>
            </a:r>
          </a:p>
        </p:txBody>
      </p:sp>
    </p:spTree>
    <p:extLst>
      <p:ext uri="{BB962C8B-B14F-4D97-AF65-F5344CB8AC3E}">
        <p14:creationId xmlns:p14="http://schemas.microsoft.com/office/powerpoint/2010/main" val="416816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Amplitude Time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A58DB-92E4-2C60-5F98-B54DDC9823ED}"/>
              </a:ext>
            </a:extLst>
          </p:cNvPr>
          <p:cNvSpPr txBox="1"/>
          <p:nvPr/>
        </p:nvSpPr>
        <p:spPr>
          <a:xfrm>
            <a:off x="200971" y="1029907"/>
            <a:ext cx="665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Why amplitude (coherence) time series ? </a:t>
            </a:r>
          </a:p>
          <a:p>
            <a:r>
              <a:rPr lang="en-GB" b="1" dirty="0"/>
              <a:t>Only the amplitude in Slant Range + gif animation tagged with date: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i="1" dirty="0"/>
              <a:t>ALL2GIF.sh</a:t>
            </a:r>
          </a:p>
          <a:p>
            <a:endParaRPr lang="en-GB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C9092-0650-CEBB-2BC7-A8E2207D8E37}"/>
              </a:ext>
            </a:extLst>
          </p:cNvPr>
          <p:cNvSpPr txBox="1"/>
          <p:nvPr/>
        </p:nvSpPr>
        <p:spPr>
          <a:xfrm>
            <a:off x="669313" y="2321589"/>
            <a:ext cx="10178965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The script </a:t>
            </a:r>
            <a:r>
              <a:rPr lang="nl-BE" sz="1600" dirty="0"/>
              <a:t>will run a series of </a:t>
            </a:r>
            <a:r>
              <a:rPr lang="nl-BE" sz="1600" b="1" i="1" dirty="0"/>
              <a:t>SinglePairNoUnwrap.sh </a:t>
            </a:r>
            <a:br>
              <a:rPr lang="nl-BE" sz="1600" b="1" i="1" dirty="0"/>
            </a:br>
            <a:r>
              <a:rPr lang="nl-BE" sz="1600" dirty="0"/>
              <a:t>(Combining the Global Primary (Super Master) </a:t>
            </a:r>
            <a:br>
              <a:rPr lang="nl-BE" sz="1600" dirty="0"/>
            </a:br>
            <a:r>
              <a:rPr lang="nl-BE" sz="1600" dirty="0"/>
              <a:t>  &amp; each image from the data base). 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</a:t>
            </a:r>
            <a:r>
              <a:rPr lang="nl-BE" sz="1600" b="1" dirty="0"/>
              <a:t>only</a:t>
            </a:r>
            <a:r>
              <a:rPr lang="nl-BE" sz="1600" dirty="0"/>
              <a:t> focus on the </a:t>
            </a:r>
            <a:r>
              <a:rPr lang="nl-BE" sz="1600" b="1" u="sng" dirty="0"/>
              <a:t>amplitude</a:t>
            </a:r>
            <a:r>
              <a:rPr lang="nl-BE" sz="1600" dirty="0"/>
              <a:t> images in </a:t>
            </a:r>
            <a:r>
              <a:rPr lang="nl-BE" sz="1600" b="1" u="sng" dirty="0"/>
              <a:t>slant range</a:t>
            </a:r>
            <a:r>
              <a:rPr lang="nl-BE" sz="1600" u="sng" dirty="0"/>
              <a:t> </a:t>
            </a:r>
            <a:br>
              <a:rPr lang="nl-BE" sz="1600" u="sng" dirty="0"/>
            </a:br>
            <a:r>
              <a:rPr lang="nl-BE" sz="1600" dirty="0"/>
              <a:t>It will create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Amplitude images as Real32 binary matrix (+ ascii header) in radar geometry.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Amplitude images as Real32 binary matrix (+ ascii header) in radar geometry </a:t>
            </a:r>
            <a:br>
              <a:rPr lang="nl-BE" sz="1600" dirty="0"/>
            </a:br>
            <a:r>
              <a:rPr lang="nl-BE" sz="1600" dirty="0"/>
              <a:t>flipped or flopped to be as close as possible a natural orientation.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jpg files of these flipped/flopped images, </a:t>
            </a:r>
            <a:br>
              <a:rPr lang="nl-BE" sz="1600" dirty="0"/>
            </a:br>
            <a:r>
              <a:rPr lang="nl-BE" sz="1600" dirty="0"/>
              <a:t>with a date tag positionned wherever you need in the image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A gif animation with all the jpg images cropped to the size you need. </a:t>
            </a:r>
            <a:br>
              <a:rPr lang="nl-BE" sz="1600" dirty="0"/>
            </a:br>
            <a:r>
              <a:rPr lang="nl-BE" sz="1600" dirty="0"/>
              <a:t>Large crops were needed for coregistration.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BD14AD-95BF-5A2A-BDC9-97E3A0EED533}"/>
              </a:ext>
            </a:extLst>
          </p:cNvPr>
          <p:cNvGrpSpPr/>
          <p:nvPr/>
        </p:nvGrpSpPr>
        <p:grpSpPr>
          <a:xfrm>
            <a:off x="7336360" y="1077726"/>
            <a:ext cx="4453073" cy="2160000"/>
            <a:chOff x="7336360" y="1077726"/>
            <a:chExt cx="4453073" cy="216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D45E07-4F06-F5A1-0B8E-CE66F3C9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6360" y="1077726"/>
              <a:ext cx="2589026" cy="2160000"/>
            </a:xfrm>
            <a:prstGeom prst="rect">
              <a:avLst/>
            </a:prstGeom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998F01-0035-112F-3F12-6107F5D87452}"/>
                </a:ext>
              </a:extLst>
            </p:cNvPr>
            <p:cNvSpPr txBox="1"/>
            <p:nvPr/>
          </p:nvSpPr>
          <p:spPr>
            <a:xfrm>
              <a:off x="9995224" y="1103140"/>
              <a:ext cx="17942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sz="1400" dirty="0"/>
                <a:t>CSK descending, </a:t>
              </a:r>
            </a:p>
            <a:p>
              <a:r>
                <a:rPr lang="en-LU" sz="1400" dirty="0"/>
                <a:t>Nyamulagira volcano. 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62F722C-7D6F-EB9A-373F-D51F3948F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592" y="1867044"/>
            <a:ext cx="2598996" cy="216000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8FA236-C345-D3FB-504F-DCA721B04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534" y="3429000"/>
            <a:ext cx="2857500" cy="28575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E49462F-DD10-5765-B006-67F5864F6C27}"/>
              </a:ext>
            </a:extLst>
          </p:cNvPr>
          <p:cNvGrpSpPr/>
          <p:nvPr/>
        </p:nvGrpSpPr>
        <p:grpSpPr>
          <a:xfrm>
            <a:off x="669313" y="2321589"/>
            <a:ext cx="7743416" cy="3508653"/>
            <a:chOff x="669313" y="2321589"/>
            <a:chExt cx="7743416" cy="35086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28CA13-0BAA-96BC-F097-FB3EDF837C82}"/>
                </a:ext>
              </a:extLst>
            </p:cNvPr>
            <p:cNvSpPr txBox="1"/>
            <p:nvPr/>
          </p:nvSpPr>
          <p:spPr>
            <a:xfrm>
              <a:off x="669313" y="2321589"/>
              <a:ext cx="6512059" cy="35086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nl-BE" sz="1600" dirty="0"/>
                <a:t>Real32 binary matrix (+ ascii header) mimicks ENVI files, </a:t>
              </a:r>
              <a:br>
                <a:rPr lang="nl-BE" sz="1600" dirty="0"/>
              </a:br>
              <a:r>
                <a:rPr lang="nl-BE" sz="1600" dirty="0"/>
                <a:t>i.e. they can be open with QGIS, though without geographic reference, </a:t>
              </a:r>
              <a:br>
                <a:rPr lang="nl-BE" sz="1600" dirty="0"/>
              </a:br>
              <a:r>
                <a:rPr lang="nl-BE" sz="1600" dirty="0"/>
                <a:t>all aligned on the same grid. </a:t>
              </a:r>
              <a:br>
                <a:rPr lang="nl-BE" sz="1600" dirty="0"/>
              </a:br>
              <a:r>
                <a:rPr lang="nl-BE" sz="1600" dirty="0"/>
                <a:t>These are the products usually needed for analysis.    </a:t>
              </a:r>
            </a:p>
            <a:p>
              <a:pPr marL="285750" indent="-285750">
                <a:spcAft>
                  <a:spcPts val="600"/>
                </a:spcAft>
                <a:buFont typeface="Wingdings" pitchFamily="2" charset="2"/>
                <a:buChar char="Ø"/>
              </a:pPr>
              <a:endParaRPr lang="nl-BE" sz="1600" dirty="0"/>
            </a:p>
            <a:p>
              <a:pPr marL="285750" indent="-28575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nl-BE" sz="1600" dirty="0"/>
                <a:t>Note: S1 IW can be sigma nought calibrated</a:t>
              </a:r>
            </a:p>
            <a:p>
              <a:pPr marL="285750" indent="-285750">
                <a:spcAft>
                  <a:spcPts val="600"/>
                </a:spcAft>
                <a:buFont typeface="Wingdings" pitchFamily="2" charset="2"/>
                <a:buChar char="Ø"/>
              </a:pPr>
              <a:endParaRPr lang="nl-BE" sz="1600" dirty="0"/>
            </a:p>
            <a:p>
              <a:pPr marL="285750" indent="-28575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nl-BE" sz="1600" dirty="0"/>
                <a:t>As usual, all scripts are incremental</a:t>
              </a:r>
            </a:p>
            <a:p>
              <a:pPr marL="285750" indent="-285750">
                <a:spcAft>
                  <a:spcPts val="600"/>
                </a:spcAft>
                <a:buFont typeface="Wingdings" pitchFamily="2" charset="2"/>
                <a:buChar char="Ø"/>
              </a:pPr>
              <a:endParaRPr lang="nl-BE" sz="1600" dirty="0"/>
            </a:p>
            <a:p>
              <a:pPr marL="285750" indent="-28575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GB" sz="1600" dirty="0"/>
                <a:t>S</a:t>
              </a:r>
              <a:r>
                <a:rPr lang="en-LU" sz="1600" dirty="0"/>
                <a:t>yntax: </a:t>
              </a:r>
              <a:r>
                <a:rPr lang="nl-BE" sz="1600" b="1" i="1" dirty="0"/>
                <a:t>ALL2GIF.sh </a:t>
              </a:r>
              <a:r>
                <a:rPr lang="nl-BE" sz="1600" i="1" dirty="0">
                  <a:solidFill>
                    <a:srgbClr val="00B050"/>
                  </a:solidFill>
                </a:rPr>
                <a:t>SMDATE</a:t>
              </a:r>
              <a:r>
                <a:rPr lang="nl-BE" sz="1600" b="1" i="1" dirty="0"/>
                <a:t> </a:t>
              </a:r>
              <a:r>
                <a:rPr lang="nl-BE" sz="1600" i="1" dirty="0">
                  <a:solidFill>
                    <a:srgbClr val="0070C0"/>
                  </a:solidFill>
                </a:rPr>
                <a:t>LaunchMTparam.txt </a:t>
              </a:r>
              <a:r>
                <a:rPr lang="nl-BE" sz="1600" i="1" dirty="0">
                  <a:solidFill>
                    <a:srgbClr val="00B050"/>
                  </a:solidFill>
                </a:rPr>
                <a:t>LabelX LabelY</a:t>
              </a:r>
              <a:br>
                <a:rPr lang="nl-BE" sz="1600" dirty="0"/>
              </a:br>
              <a:r>
                <a:rPr lang="nl-BE" sz="1600" dirty="0"/>
                <a:t>	where </a:t>
              </a:r>
              <a:r>
                <a:rPr lang="nl-BE" sz="1600" i="1" dirty="0">
                  <a:solidFill>
                    <a:srgbClr val="00B050"/>
                  </a:solidFill>
                </a:rPr>
                <a:t>SMDATE</a:t>
              </a:r>
              <a:r>
                <a:rPr lang="nl-BE" sz="1600" dirty="0"/>
                <a:t> is the date of the Global Primary (Super Master),</a:t>
              </a:r>
              <a:br>
                <a:rPr lang="nl-BE" sz="1600" dirty="0"/>
              </a:br>
              <a:r>
                <a:rPr lang="nl-BE" sz="1600" dirty="0"/>
                <a:t>	 </a:t>
              </a:r>
              <a:r>
                <a:rPr lang="nl-BE" sz="1600" i="1" dirty="0">
                  <a:solidFill>
                    <a:srgbClr val="00B050"/>
                  </a:solidFill>
                </a:rPr>
                <a:t>LabelX LabelY</a:t>
              </a:r>
              <a:r>
                <a:rPr lang="nl-BE" sz="1600" dirty="0"/>
                <a:t> are the position of the date label in jpg image</a:t>
              </a:r>
              <a:endParaRPr lang="en-LU" sz="16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689E8A-5CA0-5C2D-57B9-09408D6BC9B6}"/>
                </a:ext>
              </a:extLst>
            </p:cNvPr>
            <p:cNvSpPr/>
            <p:nvPr/>
          </p:nvSpPr>
          <p:spPr>
            <a:xfrm>
              <a:off x="7156169" y="3440640"/>
              <a:ext cx="1256560" cy="1202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8CA770-83FB-42C2-2AA9-5EFE52CBA5C3}"/>
              </a:ext>
            </a:extLst>
          </p:cNvPr>
          <p:cNvGrpSpPr/>
          <p:nvPr/>
        </p:nvGrpSpPr>
        <p:grpSpPr>
          <a:xfrm>
            <a:off x="199173" y="1027758"/>
            <a:ext cx="8344487" cy="4895880"/>
            <a:chOff x="200971" y="1029907"/>
            <a:chExt cx="8344487" cy="48958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2A847B-1C4F-DAC3-D92C-E7DCEEBAB28B}"/>
                </a:ext>
              </a:extLst>
            </p:cNvPr>
            <p:cNvGrpSpPr/>
            <p:nvPr/>
          </p:nvGrpSpPr>
          <p:grpSpPr>
            <a:xfrm>
              <a:off x="200971" y="1029907"/>
              <a:ext cx="8344487" cy="4895880"/>
              <a:chOff x="200971" y="1029907"/>
              <a:chExt cx="8344487" cy="4410969"/>
            </a:xfrm>
            <a:solidFill>
              <a:schemeClr val="bg1"/>
            </a:solidFill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618C2D-E1DF-59CB-C6CE-87B7D95D4DFC}"/>
                  </a:ext>
                </a:extLst>
              </p:cNvPr>
              <p:cNvSpPr txBox="1"/>
              <p:nvPr/>
            </p:nvSpPr>
            <p:spPr>
              <a:xfrm>
                <a:off x="200971" y="1029907"/>
                <a:ext cx="6659131" cy="1538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Why amplitude (coherence) time series ? </a:t>
                </a:r>
              </a:p>
              <a:p>
                <a:r>
                  <a:rPr lang="en-GB" b="1" dirty="0"/>
                  <a:t>Only the amplitude in Slant Range + gif animation tagged with date: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nl-BE" sz="1600" b="1" i="1" dirty="0">
                    <a:solidFill>
                      <a:schemeClr val="bg1">
                        <a:lumMod val="65000"/>
                      </a:schemeClr>
                    </a:solidFill>
                  </a:rPr>
                  <a:t>ALL2GIF.sh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nl-BE" sz="1600" b="1" dirty="0"/>
                  <a:t>Corner offset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nl-BE" sz="1600" b="1" i="1" dirty="0"/>
              </a:p>
              <a:p>
                <a:endParaRPr lang="en-GB" sz="1000" b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70CF9-A32E-4496-74C5-9A3663A3D492}"/>
                  </a:ext>
                </a:extLst>
              </p:cNvPr>
              <p:cNvSpPr txBox="1"/>
              <p:nvPr/>
            </p:nvSpPr>
            <p:spPr>
              <a:xfrm>
                <a:off x="381808" y="2349926"/>
                <a:ext cx="6946636" cy="1927186"/>
              </a:xfrm>
              <a:prstGeom prst="rect">
                <a:avLst/>
              </a:prstGeom>
              <a:grpFill/>
            </p:spPr>
            <p:txBody>
              <a:bodyPr wrap="square" lIns="360000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lang="nl-BE" sz="1600" dirty="0"/>
                  <a:t>If some images cause problem, </a:t>
                </a:r>
                <a:r>
                  <a:rPr lang="en-US" sz="1600" dirty="0">
                    <a:effectLst/>
                    <a:ea typeface="Times New Roman" panose="02020603050405020304" pitchFamily="18" charset="0"/>
                  </a:rPr>
                  <a:t>check </a:t>
                </a:r>
                <a:r>
                  <a:rPr lang="en-US" sz="1600" dirty="0">
                    <a:solidFill>
                      <a:srgbClr val="0070C0"/>
                    </a:solidFill>
                    <a:effectLst/>
                    <a:ea typeface="Times New Roman" panose="02020603050405020304" pitchFamily="18" charset="0"/>
                  </a:rPr>
                  <a:t>_</a:t>
                </a:r>
                <a:r>
                  <a:rPr lang="en-US" sz="1600" dirty="0" err="1">
                    <a:solidFill>
                      <a:srgbClr val="0070C0"/>
                    </a:solidFill>
                    <a:effectLst/>
                    <a:ea typeface="Times New Roman" panose="02020603050405020304" pitchFamily="18" charset="0"/>
                  </a:rPr>
                  <a:t>List_Az_Rg_UpperLeft_coord.txt</a:t>
                </a:r>
                <a:br>
                  <a:rPr lang="en-US" sz="1600" dirty="0">
                    <a:solidFill>
                      <a:srgbClr val="0070C0"/>
                    </a:solidFill>
                    <a:effectLst/>
                    <a:ea typeface="Times New Roman" panose="02020603050405020304" pitchFamily="18" charset="0"/>
                  </a:rPr>
                </a:br>
                <a:r>
                  <a:rPr lang="en-US" sz="1600" dirty="0">
                    <a:effectLst/>
                    <a:ea typeface="Times New Roman" panose="02020603050405020304" pitchFamily="18" charset="0"/>
                  </a:rPr>
                  <a:t>for pairs whose Upper right range and azimuth coordinate are not as</a:t>
                </a:r>
                <a:br>
                  <a:rPr lang="en-US" sz="1600" dirty="0">
                    <a:effectLst/>
                    <a:ea typeface="Times New Roman" panose="02020603050405020304" pitchFamily="18" charset="0"/>
                  </a:rPr>
                </a:br>
                <a:r>
                  <a:rPr lang="en-US" sz="1600" dirty="0">
                    <a:effectLst/>
                    <a:ea typeface="Times New Roman" panose="02020603050405020304" pitchFamily="18" charset="0"/>
                  </a:rPr>
                  <a:t>expected (that is not the same as in </a:t>
                </a:r>
                <a:r>
                  <a:rPr lang="en-US" sz="1600" dirty="0">
                    <a:solidFill>
                      <a:srgbClr val="0070C0"/>
                    </a:solidFill>
                    <a:effectLst/>
                    <a:ea typeface="Times New Roman" panose="02020603050405020304" pitchFamily="18" charset="0"/>
                  </a:rPr>
                  <a:t>_</a:t>
                </a:r>
                <a:r>
                  <a:rPr lang="en-US" sz="1600" dirty="0" err="1">
                    <a:solidFill>
                      <a:srgbClr val="0070C0"/>
                    </a:solidFill>
                    <a:effectLst/>
                    <a:ea typeface="Times New Roman" panose="02020603050405020304" pitchFamily="18" charset="0"/>
                  </a:rPr>
                  <a:t>SizeOfCroppedAreaOfInterest.txt</a:t>
                </a:r>
                <a:r>
                  <a:rPr lang="en-US" sz="1600" dirty="0">
                    <a:effectLst/>
                    <a:ea typeface="Times New Roman" panose="02020603050405020304" pitchFamily="18" charset="0"/>
                  </a:rPr>
                  <a:t>). </a:t>
                </a:r>
                <a:br>
                  <a:rPr lang="en-US" sz="1600" dirty="0">
                    <a:effectLst/>
                    <a:ea typeface="Times New Roman" panose="02020603050405020304" pitchFamily="18" charset="0"/>
                  </a:rPr>
                </a:br>
                <a:br>
                  <a:rPr lang="en-US" sz="1600" dirty="0">
                    <a:effectLst/>
                    <a:ea typeface="Times New Roman" panose="02020603050405020304" pitchFamily="18" charset="0"/>
                  </a:rPr>
                </a:br>
                <a:r>
                  <a:rPr lang="en-US" sz="1600" dirty="0">
                    <a:effectLst/>
                    <a:ea typeface="Times New Roman" panose="02020603050405020304" pitchFamily="18" charset="0"/>
                  </a:rPr>
                  <a:t>Either discard these wrong images or try to adjust the parameters</a:t>
                </a:r>
                <a:br>
                  <a:rPr lang="en-US" sz="1600" dirty="0">
                    <a:effectLst/>
                    <a:ea typeface="Times New Roman" panose="02020603050405020304" pitchFamily="18" charset="0"/>
                  </a:rPr>
                </a:br>
                <a:r>
                  <a:rPr lang="en-US" sz="1600" dirty="0">
                    <a:solidFill>
                      <a:srgbClr val="00B050"/>
                    </a:solidFill>
                    <a:effectLst/>
                    <a:ea typeface="Times New Roman" panose="02020603050405020304" pitchFamily="18" charset="0"/>
                  </a:rPr>
                  <a:t>LLRGCO </a:t>
                </a:r>
                <a:r>
                  <a:rPr lang="en-US" sz="1600" dirty="0">
                    <a:effectLst/>
                    <a:ea typeface="Times New Roman" panose="02020603050405020304" pitchFamily="18" charset="0"/>
                  </a:rPr>
                  <a:t>and </a:t>
                </a:r>
                <a:r>
                  <a:rPr lang="en-US" sz="1600" dirty="0">
                    <a:solidFill>
                      <a:srgbClr val="00B050"/>
                    </a:solidFill>
                    <a:effectLst/>
                    <a:ea typeface="Times New Roman" panose="02020603050405020304" pitchFamily="18" charset="0"/>
                  </a:rPr>
                  <a:t>LLAZCO </a:t>
                </a:r>
                <a:r>
                  <a:rPr lang="en-US" sz="1600" dirty="0">
                    <a:effectLst/>
                    <a:ea typeface="Times New Roman" panose="02020603050405020304" pitchFamily="18" charset="0"/>
                  </a:rPr>
                  <a:t>in </a:t>
                </a:r>
                <a:r>
                  <a:rPr lang="en-US" sz="1600" dirty="0" err="1">
                    <a:solidFill>
                      <a:srgbClr val="0070C0"/>
                    </a:solidFill>
                    <a:effectLst/>
                    <a:ea typeface="Times New Roman" panose="02020603050405020304" pitchFamily="18" charset="0"/>
                  </a:rPr>
                  <a:t>LaunchMTparam.txt</a:t>
                </a:r>
                <a:br>
                  <a:rPr lang="nl-BE" sz="1600" dirty="0"/>
                </a:br>
                <a:r>
                  <a:rPr lang="nl-BE" sz="1600" dirty="0">
                    <a:solidFill>
                      <a:srgbClr val="FF0000"/>
                    </a:solidFill>
                  </a:rPr>
                  <a:t>(See manual § 3.2)</a:t>
                </a:r>
              </a:p>
              <a:p>
                <a:pPr marL="285750" indent="-285750">
                  <a:spcAft>
                    <a:spcPts val="600"/>
                  </a:spcAft>
                  <a:buFont typeface="Wingdings" pitchFamily="2" charset="2"/>
                  <a:buChar char="Ø"/>
                </a:pPr>
                <a:endParaRPr lang="en-LU" sz="1600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8825851-362A-EA79-9DCD-EE6ED3C06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966" y="4578234"/>
                <a:ext cx="8288492" cy="862642"/>
              </a:xfrm>
              <a:prstGeom prst="rect">
                <a:avLst/>
              </a:prstGeom>
              <a:grpFill/>
              <a:effectLst>
                <a:outerShdw blurRad="50800" dist="2540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AE6DE2-7D1C-C8E6-EB74-245DC3599C2F}"/>
                </a:ext>
              </a:extLst>
            </p:cNvPr>
            <p:cNvSpPr/>
            <p:nvPr/>
          </p:nvSpPr>
          <p:spPr>
            <a:xfrm>
              <a:off x="7263044" y="3452515"/>
              <a:ext cx="1256560" cy="1202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C8E5FEB-F619-C113-3834-E39A5B16BE5F}"/>
              </a:ext>
            </a:extLst>
          </p:cNvPr>
          <p:cNvSpPr txBox="1"/>
          <p:nvPr/>
        </p:nvSpPr>
        <p:spPr>
          <a:xfrm>
            <a:off x="1959429" y="2471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54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Amplitude Time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A58DB-92E4-2C60-5F98-B54DDC9823ED}"/>
              </a:ext>
            </a:extLst>
          </p:cNvPr>
          <p:cNvSpPr txBox="1"/>
          <p:nvPr/>
        </p:nvSpPr>
        <p:spPr>
          <a:xfrm>
            <a:off x="200971" y="1029907"/>
            <a:ext cx="665913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Why amplitude (coherence) time series ? </a:t>
            </a:r>
          </a:p>
          <a:p>
            <a:r>
              <a:rPr lang="en-GB" b="1" dirty="0"/>
              <a:t>Only the amplitude in Slant Range + gif animation tagged with date: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ALL2GIF.sh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Corner offset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/>
              <a:t>Pixel shape</a:t>
            </a:r>
            <a:endParaRPr lang="en-GB" sz="1600" b="1" dirty="0"/>
          </a:p>
          <a:p>
            <a:endParaRPr lang="en-GB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0EC22-75FF-E015-CBAE-4B36DE01A253}"/>
              </a:ext>
            </a:extLst>
          </p:cNvPr>
          <p:cNvSpPr txBox="1"/>
          <p:nvPr/>
        </p:nvSpPr>
        <p:spPr>
          <a:xfrm>
            <a:off x="879988" y="2532563"/>
            <a:ext cx="75357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>
                <a:effectLst/>
                <a:ea typeface="Times New Roman" panose="02020603050405020304" pitchFamily="18" charset="0"/>
              </a:rPr>
              <a:t>In </a:t>
            </a:r>
            <a:r>
              <a:rPr lang="en-US" sz="160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LaunchMTparam.txt</a:t>
            </a:r>
            <a:r>
              <a:rPr lang="nl-BE" sz="1600" dirty="0"/>
              <a:t>, the parameter </a:t>
            </a:r>
            <a:r>
              <a:rPr lang="nl-BE" sz="1600" dirty="0">
                <a:solidFill>
                  <a:srgbClr val="00B050"/>
                </a:solidFill>
              </a:rPr>
              <a:t>PIXSHAPE</a:t>
            </a:r>
            <a:r>
              <a:rPr lang="nl-BE" sz="1600" dirty="0"/>
              <a:t> let you decide if you want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to multilook your images in Range and Azimuth so that the final pixels look square, or 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to compute your image while keeping the original form. 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00B050"/>
                </a:solidFill>
              </a:rPr>
              <a:t>SQUARE</a:t>
            </a:r>
            <a:r>
              <a:rPr lang="nl-BE" sz="1600" dirty="0"/>
              <a:t> is easier to visualise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00B050"/>
                </a:solidFill>
              </a:rPr>
              <a:t>ORIGINALFORM:</a:t>
            </a:r>
            <a:r>
              <a:rPr lang="nl-BE" sz="1600" dirty="0"/>
              <a:t> pixel shape may allow to keep highest resolution e.g. for shadow length mesurements </a:t>
            </a:r>
            <a:endParaRPr lang="en-LU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F3A638-7576-F6A7-9271-7DAF9549C8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1043" y="4792586"/>
            <a:ext cx="6716039" cy="1238926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1C46BD-D130-2920-5888-31026EA41236}"/>
              </a:ext>
            </a:extLst>
          </p:cNvPr>
          <p:cNvSpPr txBox="1"/>
          <p:nvPr/>
        </p:nvSpPr>
        <p:spPr>
          <a:xfrm>
            <a:off x="9017524" y="1176935"/>
            <a:ext cx="2357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U" sz="1600" b="1" dirty="0"/>
              <a:t>S1 Desc 21 flopped image</a:t>
            </a:r>
            <a:br>
              <a:rPr lang="en-LU" sz="1600" b="1" dirty="0"/>
            </a:br>
            <a:r>
              <a:rPr lang="en-LU" sz="1600" b="1" dirty="0"/>
              <a:t>Nyiragongo crater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779036-135B-6087-FE7F-0B07FD9E64C6}"/>
              </a:ext>
            </a:extLst>
          </p:cNvPr>
          <p:cNvGrpSpPr/>
          <p:nvPr/>
        </p:nvGrpSpPr>
        <p:grpSpPr>
          <a:xfrm>
            <a:off x="9069936" y="1803742"/>
            <a:ext cx="2381932" cy="2160000"/>
            <a:chOff x="9078711" y="1398043"/>
            <a:chExt cx="2381932" cy="21600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4DE0C8-9917-E679-C136-EBF957963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4773" y="1398043"/>
              <a:ext cx="2365870" cy="216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11FD19-9546-AA6C-7417-D819B7818416}"/>
                </a:ext>
              </a:extLst>
            </p:cNvPr>
            <p:cNvSpPr txBox="1"/>
            <p:nvPr/>
          </p:nvSpPr>
          <p:spPr>
            <a:xfrm>
              <a:off x="9078711" y="3198966"/>
              <a:ext cx="1002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sz="1600" dirty="0">
                  <a:solidFill>
                    <a:srgbClr val="FFFF00"/>
                  </a:solidFill>
                </a:rPr>
                <a:t>SQUARED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181B59-E059-3641-2B9B-1253473DBC61}"/>
              </a:ext>
            </a:extLst>
          </p:cNvPr>
          <p:cNvGrpSpPr/>
          <p:nvPr/>
        </p:nvGrpSpPr>
        <p:grpSpPr>
          <a:xfrm>
            <a:off x="9094773" y="4047690"/>
            <a:ext cx="2365870" cy="2191262"/>
            <a:chOff x="9117927" y="3878968"/>
            <a:chExt cx="2365870" cy="21912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1ABF665-8CFE-2E76-E124-F7B4946B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17927" y="3878968"/>
              <a:ext cx="2365870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FD259C-6629-9683-05A2-5E23741F1CDE}"/>
                </a:ext>
              </a:extLst>
            </p:cNvPr>
            <p:cNvSpPr txBox="1"/>
            <p:nvPr/>
          </p:nvSpPr>
          <p:spPr>
            <a:xfrm>
              <a:off x="9152129" y="5731676"/>
              <a:ext cx="15197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U" sz="1600" dirty="0">
                  <a:solidFill>
                    <a:srgbClr val="FFFF00"/>
                  </a:solidFill>
                </a:rPr>
                <a:t>ORIGINALFORM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393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Amplitude Time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A58DB-92E4-2C60-5F98-B54DDC9823ED}"/>
              </a:ext>
            </a:extLst>
          </p:cNvPr>
          <p:cNvSpPr txBox="1"/>
          <p:nvPr/>
        </p:nvSpPr>
        <p:spPr>
          <a:xfrm>
            <a:off x="200971" y="1029907"/>
            <a:ext cx="665913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Why amplitude (coherence) time series ? </a:t>
            </a:r>
          </a:p>
          <a:p>
            <a:r>
              <a:rPr lang="en-GB" b="1" dirty="0"/>
              <a:t>Only the amplitude in Slant Range + gif animation tagged with date:</a:t>
            </a: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ALL2GIF.sh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Corner offset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Pixel shape</a:t>
            </a:r>
            <a:endParaRPr lang="en-GB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00"/>
                </a:solidFill>
              </a:rPr>
              <a:t>Warning</a:t>
            </a:r>
            <a:r>
              <a:rPr lang="en-GB" sz="1600" b="1" dirty="0"/>
              <a:t> : hard coded lines </a:t>
            </a:r>
          </a:p>
          <a:p>
            <a:endParaRPr lang="en-GB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A338F-E1F3-46ED-0C6D-83C92ED60488}"/>
              </a:ext>
            </a:extLst>
          </p:cNvPr>
          <p:cNvSpPr txBox="1"/>
          <p:nvPr/>
        </p:nvSpPr>
        <p:spPr>
          <a:xfrm>
            <a:off x="692070" y="2949649"/>
            <a:ext cx="75357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1600" b="1" i="1" dirty="0">
                <a:effectLst/>
                <a:ea typeface="Times New Roman" panose="02020603050405020304" pitchFamily="18" charset="0"/>
              </a:rPr>
              <a:t>ALL2GIF.sh</a:t>
            </a:r>
            <a:r>
              <a:rPr lang="nl-BE" sz="1600" b="1" i="1" dirty="0">
                <a:ea typeface="Times New Roman" panose="02020603050405020304" pitchFamily="18" charset="0"/>
              </a:rPr>
              <a:t> </a:t>
            </a:r>
            <a:r>
              <a:rPr lang="nl-BE" sz="1600" dirty="0">
                <a:effectLst/>
                <a:ea typeface="Times New Roman" panose="02020603050405020304" pitchFamily="18" charset="0"/>
              </a:rPr>
              <a:t>contains hardcoded lines: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>
                <a:effectLst/>
                <a:ea typeface="Times New Roman" panose="02020603050405020304" pitchFamily="18" charset="0"/>
              </a:rPr>
              <a:t>The destination of computed amplitude images:</a:t>
            </a:r>
            <a:br>
              <a:rPr lang="nl-BE" sz="1600" dirty="0">
                <a:effectLst/>
                <a:ea typeface="Times New Roman" panose="02020603050405020304" pitchFamily="18" charset="0"/>
              </a:rPr>
            </a:br>
            <a:r>
              <a:rPr lang="nl-BE" sz="1600" dirty="0">
                <a:effectLst/>
                <a:ea typeface="Times New Roman" panose="02020603050405020304" pitchFamily="18" charset="0"/>
              </a:rPr>
              <a:t>	ROOTTARGETDIR=</a:t>
            </a:r>
            <a:r>
              <a:rPr lang="nl-BE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${PATH_1650}/SAR_SM/AMPLITUDES</a:t>
            </a:r>
          </a:p>
          <a:p>
            <a:pPr>
              <a:spcAft>
                <a:spcPts val="600"/>
              </a:spcAft>
            </a:pPr>
            <a:endParaRPr lang="en-LU" sz="1600" dirty="0"/>
          </a:p>
          <a:p>
            <a:pPr>
              <a:spcAft>
                <a:spcPts val="600"/>
              </a:spcAft>
            </a:pPr>
            <a:endParaRPr lang="en-LU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LU" sz="1600" dirty="0"/>
              <a:t>The size and position of the gif crop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CCD84-637F-2A06-3A5A-AFC6562E9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213" y="2467435"/>
            <a:ext cx="5487816" cy="1353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8D3C14-4686-6845-922C-35A2AEEB2C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6780" y="4446926"/>
            <a:ext cx="7357775" cy="18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Amplitude Time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A58DB-92E4-2C60-5F98-B54DDC9823ED}"/>
              </a:ext>
            </a:extLst>
          </p:cNvPr>
          <p:cNvSpPr txBox="1"/>
          <p:nvPr/>
        </p:nvSpPr>
        <p:spPr>
          <a:xfrm>
            <a:off x="200971" y="1029907"/>
            <a:ext cx="665913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Why amplitude (coherence) time series ? </a:t>
            </a:r>
          </a:p>
          <a:p>
            <a:r>
              <a:rPr lang="en-GB" b="1" dirty="0"/>
              <a:t>Only the amplitude in Slant Range + gif animation tagged with date:</a:t>
            </a:r>
            <a:endParaRPr lang="nl-BE" sz="1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ALL2GIF.sh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Corner offset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b="1" dirty="0">
                <a:solidFill>
                  <a:schemeClr val="bg1">
                    <a:lumMod val="65000"/>
                  </a:schemeClr>
                </a:solidFill>
              </a:rPr>
              <a:t>Pixel shape</a:t>
            </a:r>
            <a:endParaRPr lang="en-GB" sz="1600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Warning : hard coded 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b="1" dirty="0"/>
              <a:t>How geocode results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F93C5C-C5FE-A1EC-587B-027FAE6B1FCC}"/>
              </a:ext>
            </a:extLst>
          </p:cNvPr>
          <p:cNvSpPr txBox="1"/>
          <p:nvPr/>
        </p:nvSpPr>
        <p:spPr>
          <a:xfrm>
            <a:off x="692069" y="2949649"/>
            <a:ext cx="1042971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1600" dirty="0">
                <a:ea typeface="Times New Roman" panose="02020603050405020304" pitchFamily="18" charset="0"/>
              </a:rPr>
              <a:t>If you need to geocode your results, this can be performed using the script </a:t>
            </a:r>
            <a:r>
              <a:rPr lang="en-US" sz="1600" b="1" i="1" dirty="0">
                <a:effectLst/>
                <a:ea typeface="Times New Roman" panose="02020603050405020304" pitchFamily="18" charset="0"/>
              </a:rPr>
              <a:t>Geocode_from_ALL2GIF.sh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ea typeface="Times New Roman" panose="02020603050405020304" pitchFamily="18" charset="0"/>
              </a:rPr>
              <a:t>It must be launched in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…/SAR_SM/AMPLITUDES/SAT/TRK/REGION/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directory with a parameter file containing the desired details of the geocoding. </a:t>
            </a:r>
          </a:p>
          <a:p>
            <a:pPr>
              <a:spcAft>
                <a:spcPts val="600"/>
              </a:spcAft>
            </a:pPr>
            <a:endParaRPr lang="en-US" sz="1600" dirty="0"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</a:rPr>
              <a:t>This parameter file has a structure slightly different from </a:t>
            </a:r>
            <a:r>
              <a:rPr lang="en-US" sz="1600" dirty="0" err="1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LaunchMTparam.txt</a:t>
            </a:r>
            <a:r>
              <a:rPr lang="en-US" sz="1600" dirty="0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files. </a:t>
            </a:r>
            <a:br>
              <a:rPr lang="en-US" sz="1600" dirty="0">
                <a:effectLst/>
                <a:ea typeface="Times New Roman" panose="02020603050405020304" pitchFamily="18" charset="0"/>
              </a:rPr>
            </a:br>
            <a:r>
              <a:rPr lang="en-US" sz="1600" dirty="0">
                <a:effectLst/>
                <a:ea typeface="Times New Roman" panose="02020603050405020304" pitchFamily="18" charset="0"/>
              </a:rPr>
              <a:t>See template in </a:t>
            </a:r>
            <a:r>
              <a:rPr lang="en-US" sz="1600" dirty="0">
                <a:solidFill>
                  <a:srgbClr val="4472C4"/>
                </a:solidFill>
                <a:effectLst/>
                <a:ea typeface="Times New Roman" panose="02020603050405020304" pitchFamily="18" charset="0"/>
              </a:rPr>
              <a:t>___V20200812_LaunchParamReGeocAmpli.txt</a:t>
            </a:r>
            <a:r>
              <a:rPr lang="en-LU" sz="1600" dirty="0">
                <a:solidFill>
                  <a:srgbClr val="4472C4"/>
                </a:solidFill>
                <a:ea typeface="Times New Roman" panose="02020603050405020304" pitchFamily="18" charset="0"/>
              </a:rPr>
              <a:t>.</a:t>
            </a:r>
            <a:endParaRPr lang="nl-BE" sz="1600" dirty="0"/>
          </a:p>
          <a:p>
            <a:pPr>
              <a:spcAft>
                <a:spcPts val="600"/>
              </a:spcAft>
            </a:pPr>
            <a:endParaRPr lang="nl-BE" sz="1600" dirty="0"/>
          </a:p>
          <a:p>
            <a:pPr>
              <a:spcAft>
                <a:spcPts val="600"/>
              </a:spcAft>
            </a:pPr>
            <a:r>
              <a:rPr lang="nl-BE" sz="1600" dirty="0"/>
              <a:t>However, note that the script we will see next is doing it directly... </a:t>
            </a:r>
            <a:endParaRPr lang="en-LU" sz="1600" dirty="0"/>
          </a:p>
        </p:txBody>
      </p:sp>
    </p:spTree>
    <p:extLst>
      <p:ext uri="{BB962C8B-B14F-4D97-AF65-F5344CB8AC3E}">
        <p14:creationId xmlns:p14="http://schemas.microsoft.com/office/powerpoint/2010/main" val="3517946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34346</TotalTime>
  <Words>1693</Words>
  <Application>Microsoft Macintosh PowerPoint</Application>
  <PresentationFormat>Widescreen</PresentationFormat>
  <Paragraphs>208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 Unicode MS</vt:lpstr>
      <vt:lpstr>Arial</vt:lpstr>
      <vt:lpstr>Calibri</vt:lpstr>
      <vt:lpstr>Calibri Light</vt:lpstr>
      <vt:lpstr>Courier New</vt:lpstr>
      <vt:lpstr>Helvetica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 N</dc:creator>
  <cp:lastModifiedBy>Nicolas D'OREYE</cp:lastModifiedBy>
  <cp:revision>284</cp:revision>
  <dcterms:created xsi:type="dcterms:W3CDTF">2023-04-11T08:24:52Z</dcterms:created>
  <dcterms:modified xsi:type="dcterms:W3CDTF">2024-07-15T14:27:55Z</dcterms:modified>
</cp:coreProperties>
</file>